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48" r:id="rId2"/>
  </p:sldMasterIdLst>
  <p:notesMasterIdLst>
    <p:notesMasterId r:id="rId20"/>
  </p:notesMasterIdLst>
  <p:sldIdLst>
    <p:sldId id="301" r:id="rId3"/>
    <p:sldId id="379" r:id="rId4"/>
    <p:sldId id="309" r:id="rId5"/>
    <p:sldId id="404" r:id="rId6"/>
    <p:sldId id="444" r:id="rId7"/>
    <p:sldId id="324" r:id="rId8"/>
    <p:sldId id="446" r:id="rId9"/>
    <p:sldId id="326" r:id="rId10"/>
    <p:sldId id="445" r:id="rId11"/>
    <p:sldId id="447" r:id="rId12"/>
    <p:sldId id="448" r:id="rId13"/>
    <p:sldId id="455" r:id="rId14"/>
    <p:sldId id="450" r:id="rId15"/>
    <p:sldId id="406" r:id="rId16"/>
    <p:sldId id="479" r:id="rId17"/>
    <p:sldId id="454" r:id="rId18"/>
    <p:sldId id="333" r:id="rId19"/>
  </p:sldIdLst>
  <p:sldSz cx="12192000" cy="6858000"/>
  <p:notesSz cx="6794500" cy="9931400"/>
  <p:embeddedFontLst>
    <p:embeddedFont>
      <p:font typeface="Azonix" pitchFamily="50" charset="0"/>
      <p:regular r:id="rId21"/>
    </p:embeddedFont>
    <p:embeddedFont>
      <p:font typeface="Expressway Sb" panose="02000506030000020004" pitchFamily="2" charset="0"/>
      <p:bold r:id="rId22"/>
    </p:embeddedFont>
    <p:embeddedFont>
      <p:font typeface="KoPub돋움체 Bold" panose="00000800000000000000" pitchFamily="2" charset="-127"/>
      <p:bold r:id="rId23"/>
    </p:embeddedFont>
    <p:embeddedFont>
      <p:font typeface="KoPub돋움체 Light" panose="00000300000000000000" pitchFamily="2" charset="-127"/>
      <p:regular r:id="rId24"/>
    </p:embeddedFont>
    <p:embeddedFont>
      <p:font typeface="KoPub돋움체 Medium" panose="00000600000000000000" pitchFamily="2" charset="-127"/>
      <p:regular r:id="rId25"/>
    </p:embeddedFont>
    <p:embeddedFont>
      <p:font typeface="KoPub바탕체 Bold" panose="00000800000000000000" pitchFamily="2" charset="-127"/>
      <p:bold r:id="rId26"/>
    </p:embeddedFont>
    <p:embeddedFont>
      <p:font typeface="KoPub바탕체 Medium" panose="00000600000000000000" pitchFamily="2" charset="-127"/>
      <p:regular r:id="rId27"/>
    </p:embeddedFont>
    <p:embeddedFont>
      <p:font typeface="맑은 고딕" panose="020B0503020000020004" pitchFamily="50" charset="-127"/>
      <p:regular r:id="rId28"/>
      <p:bold r:id="rId2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mijin" initials="km" lastIdx="1" clrIdx="0">
    <p:extLst>
      <p:ext uri="{19B8F6BF-5375-455C-9EA6-DF929625EA0E}">
        <p15:presenceInfo xmlns:p15="http://schemas.microsoft.com/office/powerpoint/2012/main" userId="7c0e3bffedf425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19"/>
    <a:srgbClr val="DBDBDB"/>
    <a:srgbClr val="D1D1D1"/>
    <a:srgbClr val="ECECEC"/>
    <a:srgbClr val="58281A"/>
    <a:srgbClr val="CA3639"/>
    <a:srgbClr val="BF9024"/>
    <a:srgbClr val="CA992D"/>
    <a:srgbClr val="97A2AF"/>
    <a:srgbClr val="8895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78" autoAdjust="0"/>
    <p:restoredTop sz="96224" autoAdjust="0"/>
  </p:normalViewPr>
  <p:slideViewPr>
    <p:cSldViewPr snapToGrid="0">
      <p:cViewPr varScale="1">
        <p:scale>
          <a:sx n="108" d="100"/>
          <a:sy n="108" d="100"/>
        </p:scale>
        <p:origin x="138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8646" y="1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1FB5B-F474-417C-8DD9-8DC38B73D9A0}" type="datetimeFigureOut">
              <a:rPr lang="ko-KR" altLang="en-US" smtClean="0"/>
              <a:t>2023-12-18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8646" y="9433108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F2E0D-77E1-4A38-B267-53EE8E1FD02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1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2987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577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0381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7568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8959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4779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755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279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530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9119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F2E0D-77E1-4A38-B267-53EE8E1FD024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87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47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82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>
            <a:extLst>
              <a:ext uri="{FF2B5EF4-FFF2-40B4-BE49-F238E27FC236}">
                <a16:creationId xmlns:a16="http://schemas.microsoft.com/office/drawing/2014/main" id="{BAE22DCF-9941-43EE-B2FE-15E6F0A71C27}"/>
              </a:ext>
            </a:extLst>
          </p:cNvPr>
          <p:cNvSpPr/>
          <p:nvPr userDrawn="1"/>
        </p:nvSpPr>
        <p:spPr>
          <a:xfrm>
            <a:off x="1" y="6308725"/>
            <a:ext cx="12191998" cy="549275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14A714-4516-46E5-B776-3FA23EF92D4A}"/>
              </a:ext>
            </a:extLst>
          </p:cNvPr>
          <p:cNvSpPr/>
          <p:nvPr userDrawn="1"/>
        </p:nvSpPr>
        <p:spPr>
          <a:xfrm>
            <a:off x="5768073" y="6526445"/>
            <a:ext cx="655855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algn="ctr" defTabSz="914400" rtl="0" eaLnBrk="1" fontAlgn="base" latinLnBrk="0" hangingPunct="1">
              <a:spcBef>
                <a:spcPct val="10000"/>
              </a:spcBef>
              <a:spcAft>
                <a:spcPct val="10000"/>
              </a:spcAft>
              <a:defRPr/>
            </a:pPr>
            <a:fld id="{5D0A5152-A2BE-4B22-A10A-D804791C7891}" type="slidenum">
              <a:rPr lang="en-US" altLang="ko-KR" sz="1200" kern="1200" smtClean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4200000" scaled="0"/>
                </a:gra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pPr marL="0" algn="ctr" defTabSz="914400" rtl="0" eaLnBrk="1" fontAlgn="base" latinLnBrk="0" hangingPunct="1">
                <a:spcBef>
                  <a:spcPct val="10000"/>
                </a:spcBef>
                <a:spcAft>
                  <a:spcPct val="10000"/>
                </a:spcAft>
                <a:defRPr/>
              </a:pPr>
              <a:t>‹#›</a:t>
            </a:fld>
            <a:endParaRPr lang="ko-KR" altLang="en-US" sz="1200" kern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4200000" scaled="0"/>
              </a:gra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pic>
        <p:nvPicPr>
          <p:cNvPr id="13" name="그래픽 12">
            <a:extLst>
              <a:ext uri="{FF2B5EF4-FFF2-40B4-BE49-F238E27FC236}">
                <a16:creationId xmlns:a16="http://schemas.microsoft.com/office/drawing/2014/main" id="{50899E29-BCB7-4520-A4C7-771C8D6F12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260" y="6436501"/>
            <a:ext cx="507878" cy="302998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1DFD0EFD-F931-4290-AAA1-8B060C10A00E}"/>
              </a:ext>
            </a:extLst>
          </p:cNvPr>
          <p:cNvSpPr/>
          <p:nvPr userDrawn="1"/>
        </p:nvSpPr>
        <p:spPr>
          <a:xfrm flipH="1">
            <a:off x="550861" y="6491029"/>
            <a:ext cx="4083891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895350" algn="l"/>
              </a:tabLst>
            </a:pPr>
            <a:r>
              <a:rPr lang="ko-KR" altLang="en-US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사람을 생각하는 따뜻한 기술</a:t>
            </a:r>
            <a:r>
              <a:rPr lang="en-US" altLang="ko-KR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</a:t>
            </a:r>
            <a:r>
              <a:rPr lang="en-US" altLang="ko-KR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|</a:t>
            </a:r>
            <a:r>
              <a:rPr lang="en-US" altLang="ko-KR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netro. kr</a:t>
            </a:r>
            <a:endParaRPr lang="en-US" altLang="ko-KR" sz="900" kern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56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109A6D8-1A9B-437D-956C-B5E2F728F681}"/>
              </a:ext>
            </a:extLst>
          </p:cNvPr>
          <p:cNvSpPr/>
          <p:nvPr userDrawn="1"/>
        </p:nvSpPr>
        <p:spPr>
          <a:xfrm>
            <a:off x="1" y="0"/>
            <a:ext cx="12191998" cy="1372291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/>
          </a:p>
        </p:txBody>
      </p:sp>
      <p:pic>
        <p:nvPicPr>
          <p:cNvPr id="6" name="그래픽 5">
            <a:extLst>
              <a:ext uri="{FF2B5EF4-FFF2-40B4-BE49-F238E27FC236}">
                <a16:creationId xmlns:a16="http://schemas.microsoft.com/office/drawing/2014/main" id="{6CAF2374-7E30-461C-BD19-B7ABFCDF1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260" y="6436501"/>
            <a:ext cx="507878" cy="30299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3C1C9F11-2B7E-4E6A-9F66-0B5EEB551AB8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직사각형 8">
            <a:extLst>
              <a:ext uri="{FF2B5EF4-FFF2-40B4-BE49-F238E27FC236}">
                <a16:creationId xmlns:a16="http://schemas.microsoft.com/office/drawing/2014/main" id="{26238BF0-F9FE-48CE-9AA0-A2239B31CDAE}"/>
              </a:ext>
            </a:extLst>
          </p:cNvPr>
          <p:cNvSpPr/>
          <p:nvPr userDrawn="1"/>
        </p:nvSpPr>
        <p:spPr>
          <a:xfrm>
            <a:off x="5768073" y="6526445"/>
            <a:ext cx="655855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algn="ctr" defTabSz="914400" rtl="0" eaLnBrk="1" fontAlgn="base" latinLnBrk="0" hangingPunct="1">
              <a:spcBef>
                <a:spcPct val="10000"/>
              </a:spcBef>
              <a:spcAft>
                <a:spcPct val="10000"/>
              </a:spcAft>
              <a:defRPr/>
            </a:pPr>
            <a:fld id="{5D0A5152-A2BE-4B22-A10A-D804791C7891}" type="slidenum">
              <a:rPr lang="en-US" altLang="ko-KR" sz="1200" kern="1200" smtClean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4200000" scaled="0"/>
                </a:gra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pPr marL="0" algn="ctr" defTabSz="914400" rtl="0" eaLnBrk="1" fontAlgn="base" latinLnBrk="0" hangingPunct="1">
                <a:spcBef>
                  <a:spcPct val="10000"/>
                </a:spcBef>
                <a:spcAft>
                  <a:spcPct val="10000"/>
                </a:spcAft>
                <a:defRPr/>
              </a:pPr>
              <a:t>‹#›</a:t>
            </a:fld>
            <a:endParaRPr lang="ko-KR" altLang="en-US" sz="1200" kern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4200000" scaled="0"/>
              </a:gra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EAB0273-8472-4ED8-A4B9-1A2DAA362C69}"/>
              </a:ext>
            </a:extLst>
          </p:cNvPr>
          <p:cNvSpPr/>
          <p:nvPr userDrawn="1"/>
        </p:nvSpPr>
        <p:spPr>
          <a:xfrm flipH="1">
            <a:off x="550862" y="6491029"/>
            <a:ext cx="2243137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895350" algn="l"/>
              </a:tabLst>
            </a:pPr>
            <a:r>
              <a:rPr lang="ko-KR" altLang="en-US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스마트 홍수관리시스템  </a:t>
            </a:r>
            <a:r>
              <a:rPr lang="en-US" altLang="ko-KR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en-US" altLang="ko-KR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netro. kr </a:t>
            </a:r>
            <a:r>
              <a:rPr lang="en-US" altLang="ko-KR" sz="900" kern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)</a:t>
            </a:r>
            <a:endParaRPr lang="en-US" altLang="ko-KR" sz="900" kern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3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id="{A84C2B29-1469-4A45-AC72-F5274D0264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3260" y="6436501"/>
            <a:ext cx="507878" cy="302998"/>
          </a:xfrm>
          <a:prstGeom prst="rect">
            <a:avLst/>
          </a:prstGeom>
        </p:spPr>
      </p:pic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FAFB77E0-1633-4FE3-B5A6-1034C9B89BE9}"/>
              </a:ext>
            </a:extLst>
          </p:cNvPr>
          <p:cNvCxnSpPr>
            <a:cxnSpLocks/>
          </p:cNvCxnSpPr>
          <p:nvPr userDrawn="1"/>
        </p:nvCxnSpPr>
        <p:spPr>
          <a:xfrm>
            <a:off x="550863" y="6308725"/>
            <a:ext cx="11090275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>
            <a:extLst>
              <a:ext uri="{FF2B5EF4-FFF2-40B4-BE49-F238E27FC236}">
                <a16:creationId xmlns:a16="http://schemas.microsoft.com/office/drawing/2014/main" id="{D7625979-9FAA-4370-A153-2BDF04811921}"/>
              </a:ext>
            </a:extLst>
          </p:cNvPr>
          <p:cNvSpPr/>
          <p:nvPr userDrawn="1"/>
        </p:nvSpPr>
        <p:spPr>
          <a:xfrm>
            <a:off x="5768073" y="6526445"/>
            <a:ext cx="655855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algn="ctr" defTabSz="914400" rtl="0" eaLnBrk="1" fontAlgn="base" latinLnBrk="0" hangingPunct="1">
              <a:spcBef>
                <a:spcPct val="10000"/>
              </a:spcBef>
              <a:spcAft>
                <a:spcPct val="10000"/>
              </a:spcAft>
              <a:defRPr/>
            </a:pPr>
            <a:fld id="{5D0A5152-A2BE-4B22-A10A-D804791C7891}" type="slidenum">
              <a:rPr lang="en-US" altLang="ko-KR" sz="1200" kern="1200" smtClean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4200000" scaled="0"/>
                </a:gra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pPr marL="0" algn="ctr" defTabSz="914400" rtl="0" eaLnBrk="1" fontAlgn="base" latinLnBrk="0" hangingPunct="1">
                <a:spcBef>
                  <a:spcPct val="10000"/>
                </a:spcBef>
                <a:spcAft>
                  <a:spcPct val="10000"/>
                </a:spcAft>
                <a:defRPr/>
              </a:pPr>
              <a:t>‹#›</a:t>
            </a:fld>
            <a:endParaRPr lang="ko-KR" altLang="en-US" sz="1200" kern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4200000" scaled="0"/>
              </a:gra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ADC02D1-BE2C-4181-9FAB-5E87113FA533}"/>
              </a:ext>
            </a:extLst>
          </p:cNvPr>
          <p:cNvSpPr/>
          <p:nvPr userDrawn="1"/>
        </p:nvSpPr>
        <p:spPr>
          <a:xfrm flipH="1">
            <a:off x="550862" y="6491029"/>
            <a:ext cx="2243137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tabLst>
                <a:tab pos="895350" algn="l"/>
              </a:tabLst>
            </a:pPr>
            <a:r>
              <a:rPr lang="ko-KR" altLang="en-US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스마트 홍수관리시스템  </a:t>
            </a:r>
            <a:r>
              <a:rPr lang="en-US" altLang="ko-KR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en-US" altLang="ko-KR" sz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netro. kr </a:t>
            </a:r>
            <a:r>
              <a:rPr lang="en-US" altLang="ko-KR" sz="900" kern="12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)</a:t>
            </a:r>
            <a:endParaRPr lang="en-US" altLang="ko-KR" sz="900" kern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15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D7625979-9FAA-4370-A153-2BDF04811921}"/>
              </a:ext>
            </a:extLst>
          </p:cNvPr>
          <p:cNvSpPr/>
          <p:nvPr userDrawn="1"/>
        </p:nvSpPr>
        <p:spPr>
          <a:xfrm>
            <a:off x="5768073" y="6526445"/>
            <a:ext cx="655855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marL="0" algn="ctr" defTabSz="914400" rtl="0" eaLnBrk="1" fontAlgn="base" latinLnBrk="0" hangingPunct="1">
              <a:spcBef>
                <a:spcPct val="10000"/>
              </a:spcBef>
              <a:spcAft>
                <a:spcPct val="10000"/>
              </a:spcAft>
              <a:defRPr/>
            </a:pPr>
            <a:fld id="{5D0A5152-A2BE-4B22-A10A-D804791C7891}" type="slidenum">
              <a:rPr lang="en-US" altLang="ko-KR" sz="1200" kern="1200" smtClean="0">
                <a:solidFill>
                  <a:schemeClr val="bg1"/>
                </a:soli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pPr marL="0" algn="ctr" defTabSz="914400" rtl="0" eaLnBrk="1" fontAlgn="base" latinLnBrk="0" hangingPunct="1">
                <a:spcBef>
                  <a:spcPct val="10000"/>
                </a:spcBef>
                <a:spcAft>
                  <a:spcPct val="10000"/>
                </a:spcAft>
                <a:defRPr/>
              </a:pPr>
              <a:t>‹#›</a:t>
            </a:fld>
            <a:endParaRPr lang="ko-KR" altLang="en-US" sz="1200" kern="1200" dirty="0">
              <a:solidFill>
                <a:schemeClr val="bg1"/>
              </a:soli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55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2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02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107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24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6" r:id="rId4"/>
    <p:sldLayoutId id="2147483654" r:id="rId5"/>
    <p:sldLayoutId id="2147483657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1094" userDrawn="1">
          <p15:clr>
            <a:srgbClr val="F26B43"/>
          </p15:clr>
        </p15:guide>
        <p15:guide id="6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0.png"/><Relationship Id="rId3" Type="http://schemas.openxmlformats.org/officeDocument/2006/relationships/image" Target="../media/image32.png"/><Relationship Id="rId21" Type="http://schemas.openxmlformats.org/officeDocument/2006/relationships/image" Target="../media/image65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17" Type="http://schemas.microsoft.com/office/2007/relationships/hdphoto" Target="../media/hdphoto1.wdp"/><Relationship Id="rId25" Type="http://schemas.openxmlformats.org/officeDocument/2006/relationships/image" Target="../media/image69.png"/><Relationship Id="rId2" Type="http://schemas.openxmlformats.org/officeDocument/2006/relationships/image" Target="../media/image61.png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24" Type="http://schemas.openxmlformats.org/officeDocument/2006/relationships/image" Target="../media/image68.png"/><Relationship Id="rId5" Type="http://schemas.openxmlformats.org/officeDocument/2006/relationships/image" Target="../media/image34.png"/><Relationship Id="rId15" Type="http://schemas.openxmlformats.org/officeDocument/2006/relationships/image" Target="../media/image60.png"/><Relationship Id="rId23" Type="http://schemas.openxmlformats.org/officeDocument/2006/relationships/image" Target="../media/image67.png"/><Relationship Id="rId10" Type="http://schemas.openxmlformats.org/officeDocument/2006/relationships/image" Target="../media/image39.svg"/><Relationship Id="rId19" Type="http://schemas.microsoft.com/office/2007/relationships/hdphoto" Target="../media/hdphoto2.wdp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59.png"/><Relationship Id="rId22" Type="http://schemas.openxmlformats.org/officeDocument/2006/relationships/image" Target="../media/image66.png"/><Relationship Id="rId27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36.png"/><Relationship Id="rId18" Type="http://schemas.openxmlformats.org/officeDocument/2006/relationships/image" Target="../media/image39.svg"/><Relationship Id="rId3" Type="http://schemas.openxmlformats.org/officeDocument/2006/relationships/image" Target="../media/image31.svg"/><Relationship Id="rId7" Type="http://schemas.openxmlformats.org/officeDocument/2006/relationships/image" Target="../media/image59.png"/><Relationship Id="rId12" Type="http://schemas.openxmlformats.org/officeDocument/2006/relationships/image" Target="../media/image73.png"/><Relationship Id="rId17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openxmlformats.org/officeDocument/2006/relationships/image" Target="../media/image35.sv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microsoft.com/office/2007/relationships/hdphoto" Target="../media/hdphoto2.wdp"/><Relationship Id="rId5" Type="http://schemas.openxmlformats.org/officeDocument/2006/relationships/image" Target="../media/image41.svg"/><Relationship Id="rId15" Type="http://schemas.openxmlformats.org/officeDocument/2006/relationships/image" Target="../media/image34.png"/><Relationship Id="rId10" Type="http://schemas.openxmlformats.org/officeDocument/2006/relationships/image" Target="../media/image63.png"/><Relationship Id="rId19" Type="http://schemas.openxmlformats.org/officeDocument/2006/relationships/image" Target="../media/image74.png"/><Relationship Id="rId4" Type="http://schemas.openxmlformats.org/officeDocument/2006/relationships/image" Target="../media/image40.png"/><Relationship Id="rId9" Type="http://schemas.openxmlformats.org/officeDocument/2006/relationships/image" Target="../media/image72.png"/><Relationship Id="rId14" Type="http://schemas.openxmlformats.org/officeDocument/2006/relationships/image" Target="../media/image3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10" Type="http://schemas.openxmlformats.org/officeDocument/2006/relationships/image" Target="../media/image49.png"/><Relationship Id="rId4" Type="http://schemas.openxmlformats.org/officeDocument/2006/relationships/image" Target="../media/image77.sv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49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89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26" Type="http://schemas.openxmlformats.org/officeDocument/2006/relationships/image" Target="../media/image46.png"/><Relationship Id="rId3" Type="http://schemas.openxmlformats.org/officeDocument/2006/relationships/image" Target="../media/image26.png"/><Relationship Id="rId21" Type="http://schemas.openxmlformats.org/officeDocument/2006/relationships/image" Target="../media/image21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5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9.sv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44.jp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43.jpg"/><Relationship Id="rId10" Type="http://schemas.openxmlformats.org/officeDocument/2006/relationships/image" Target="../media/image33.svg"/><Relationship Id="rId19" Type="http://schemas.openxmlformats.org/officeDocument/2006/relationships/image" Target="../media/image19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2.jpg"/><Relationship Id="rId27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21" Type="http://schemas.openxmlformats.org/officeDocument/2006/relationships/image" Target="../media/image60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image" Target="../media/image57.png"/><Relationship Id="rId16" Type="http://schemas.openxmlformats.org/officeDocument/2006/relationships/image" Target="../media/image39.sv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svg"/><Relationship Id="rId19" Type="http://schemas.openxmlformats.org/officeDocument/2006/relationships/image" Target="../media/image58.png"/><Relationship Id="rId4" Type="http://schemas.openxmlformats.org/officeDocument/2006/relationships/image" Target="../media/image27.svg"/><Relationship Id="rId9" Type="http://schemas.openxmlformats.org/officeDocument/2006/relationships/image" Target="../media/image32.png"/><Relationship Id="rId14" Type="http://schemas.openxmlformats.org/officeDocument/2006/relationships/image" Target="../media/image3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59DEC"/>
            </a:gs>
            <a:gs pos="100000">
              <a:srgbClr val="259D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그룹 29">
            <a:extLst>
              <a:ext uri="{FF2B5EF4-FFF2-40B4-BE49-F238E27FC236}">
                <a16:creationId xmlns:a16="http://schemas.microsoft.com/office/drawing/2014/main" id="{7772EB70-8ADC-426B-8EE3-EDA57533AF7E}"/>
              </a:ext>
            </a:extLst>
          </p:cNvPr>
          <p:cNvGrpSpPr/>
          <p:nvPr/>
        </p:nvGrpSpPr>
        <p:grpSpPr>
          <a:xfrm>
            <a:off x="0" y="0"/>
            <a:ext cx="5112359" cy="6858000"/>
            <a:chOff x="0" y="0"/>
            <a:chExt cx="5112359" cy="6858000"/>
          </a:xfrm>
        </p:grpSpPr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E2CB8F64-9C93-43EF-AD2B-DD9E25B04B16}"/>
                </a:ext>
              </a:extLst>
            </p:cNvPr>
            <p:cNvGrpSpPr/>
            <p:nvPr/>
          </p:nvGrpSpPr>
          <p:grpSpPr>
            <a:xfrm>
              <a:off x="228194" y="0"/>
              <a:ext cx="4884165" cy="6858000"/>
              <a:chOff x="7620" y="0"/>
              <a:chExt cx="4884165" cy="6858000"/>
            </a:xfrm>
            <a:solidFill>
              <a:srgbClr val="7DD7FF"/>
            </a:solidFill>
            <a:effectLst/>
          </p:grpSpPr>
          <p:sp>
            <p:nvSpPr>
              <p:cNvPr id="37" name="직각 삼각형 36">
                <a:extLst>
                  <a:ext uri="{FF2B5EF4-FFF2-40B4-BE49-F238E27FC236}">
                    <a16:creationId xmlns:a16="http://schemas.microsoft.com/office/drawing/2014/main" id="{325B9503-969F-4E67-9CEB-3BD005983B98}"/>
                  </a:ext>
                </a:extLst>
              </p:cNvPr>
              <p:cNvSpPr/>
              <p:nvPr/>
            </p:nvSpPr>
            <p:spPr>
              <a:xfrm flipV="1">
                <a:off x="3266185" y="0"/>
                <a:ext cx="1625600" cy="685800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6" name="직사각형 35">
                <a:extLst>
                  <a:ext uri="{FF2B5EF4-FFF2-40B4-BE49-F238E27FC236}">
                    <a16:creationId xmlns:a16="http://schemas.microsoft.com/office/drawing/2014/main" id="{ECF1FA0D-F691-45CD-A082-A13DA3CF9B1C}"/>
                  </a:ext>
                </a:extLst>
              </p:cNvPr>
              <p:cNvSpPr/>
              <p:nvPr/>
            </p:nvSpPr>
            <p:spPr>
              <a:xfrm>
                <a:off x="7620" y="0"/>
                <a:ext cx="3263901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C8E07C98-9AC0-4FD1-BEF8-A86F669C1913}"/>
                </a:ext>
              </a:extLst>
            </p:cNvPr>
            <p:cNvGrpSpPr/>
            <p:nvPr/>
          </p:nvGrpSpPr>
          <p:grpSpPr>
            <a:xfrm>
              <a:off x="0" y="0"/>
              <a:ext cx="4882549" cy="6858000"/>
              <a:chOff x="0" y="0"/>
              <a:chExt cx="4882549" cy="6858000"/>
            </a:xfrm>
          </p:grpSpPr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DA90B5C2-179C-4845-9A32-A4F1F8EB7832}"/>
                  </a:ext>
                </a:extLst>
              </p:cNvPr>
              <p:cNvSpPr/>
              <p:nvPr/>
            </p:nvSpPr>
            <p:spPr>
              <a:xfrm>
                <a:off x="0" y="0"/>
                <a:ext cx="3263901" cy="6858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직각 삼각형 10">
                <a:extLst>
                  <a:ext uri="{FF2B5EF4-FFF2-40B4-BE49-F238E27FC236}">
                    <a16:creationId xmlns:a16="http://schemas.microsoft.com/office/drawing/2014/main" id="{82159E17-A5BB-484E-B4C8-F8BD369FFE4E}"/>
                  </a:ext>
                </a:extLst>
              </p:cNvPr>
              <p:cNvSpPr/>
              <p:nvPr/>
            </p:nvSpPr>
            <p:spPr>
              <a:xfrm flipV="1">
                <a:off x="3256949" y="0"/>
                <a:ext cx="1625600" cy="685800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8" name="그래픽 7">
            <a:extLst>
              <a:ext uri="{FF2B5EF4-FFF2-40B4-BE49-F238E27FC236}">
                <a16:creationId xmlns:a16="http://schemas.microsoft.com/office/drawing/2014/main" id="{2786956A-2504-47F3-95C3-F988DEE1C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602" y="5722417"/>
            <a:ext cx="863598" cy="515219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6A81527-89B7-481F-BE86-87CF3B2B9048}"/>
              </a:ext>
            </a:extLst>
          </p:cNvPr>
          <p:cNvSpPr/>
          <p:nvPr/>
        </p:nvSpPr>
        <p:spPr>
          <a:xfrm>
            <a:off x="782749" y="597848"/>
            <a:ext cx="3491918" cy="295465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4800" b="1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nix" pitchFamily="50" charset="0"/>
                <a:ea typeface="KoPub돋움체 Light" panose="00000300000000000000" pitchFamily="2" charset="-127"/>
              </a:rPr>
              <a:t>ASTER </a:t>
            </a:r>
          </a:p>
          <a:p>
            <a:pPr>
              <a:tabLst>
                <a:tab pos="895350" algn="l"/>
              </a:tabLst>
            </a:pPr>
            <a:r>
              <a:rPr lang="en-US" altLang="ko-KR" sz="4800" b="1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zonix" pitchFamily="50" charset="0"/>
                <a:ea typeface="KoPub돋움체 Light" panose="00000300000000000000" pitchFamily="2" charset="-127"/>
              </a:rPr>
              <a:t>PLATFORM</a:t>
            </a:r>
          </a:p>
          <a:p>
            <a:pPr>
              <a:tabLst>
                <a:tab pos="895350" algn="l"/>
              </a:tabLst>
            </a:pPr>
            <a:endParaRPr lang="en-US" altLang="ko-KR" sz="4800" b="1" spc="-1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Azonix" pitchFamily="50" charset="0"/>
              <a:ea typeface="KoPub돋움체 Bold" panose="02020603020101020101" pitchFamily="18" charset="-127"/>
            </a:endParaRPr>
          </a:p>
          <a:p>
            <a:pPr>
              <a:tabLst>
                <a:tab pos="895350" algn="l"/>
              </a:tabLst>
            </a:pPr>
            <a:r>
              <a:rPr lang="ko-KR" altLang="en-US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영상</a:t>
            </a:r>
            <a:r>
              <a:rPr lang="en-US" altLang="ko-KR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계측</a:t>
            </a:r>
            <a:r>
              <a:rPr lang="en-US" altLang="ko-KR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제어</a:t>
            </a:r>
            <a:r>
              <a:rPr lang="en-US" altLang="ko-KR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장치</a:t>
            </a:r>
            <a:endParaRPr lang="en-US" altLang="ko-KR" sz="2400" spc="-1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  <a:p>
            <a:pPr>
              <a:tabLst>
                <a:tab pos="895350" algn="l"/>
              </a:tabLst>
            </a:pPr>
            <a:r>
              <a:rPr lang="ko-KR" altLang="en-US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통합 운영</a:t>
            </a:r>
            <a:r>
              <a:rPr lang="en-US" altLang="ko-KR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24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플랫폼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D4E35-912E-48FA-814C-69543FEAD668}"/>
              </a:ext>
            </a:extLst>
          </p:cNvPr>
          <p:cNvSpPr txBox="1"/>
          <p:nvPr/>
        </p:nvSpPr>
        <p:spPr>
          <a:xfrm>
            <a:off x="1609727" y="5817154"/>
            <a:ext cx="1297412" cy="415563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ko-KR" altLang="en-US" sz="700" spc="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사람을 </a:t>
            </a:r>
            <a:r>
              <a:rPr lang="ko-KR" altLang="en-US" sz="700" spc="2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생각하는 </a:t>
            </a:r>
            <a:r>
              <a:rPr lang="ko-KR" altLang="en-US" sz="700" spc="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따뜻한 기술</a:t>
            </a:r>
            <a:endParaRPr lang="en-US" altLang="ko-KR" sz="700" spc="2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300"/>
              </a:lnSpc>
            </a:pPr>
            <a:r>
              <a:rPr lang="en-US" altLang="ko-KR" sz="900" b="1" spc="-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ICT </a:t>
            </a:r>
            <a:r>
              <a:rPr lang="ko-KR" altLang="en-US" sz="900" b="1" spc="-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전문기업 </a:t>
            </a:r>
            <a:r>
              <a:rPr lang="en-US" altLang="ko-KR" sz="900" b="1" spc="-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900" b="1" spc="-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주</a:t>
            </a:r>
            <a:r>
              <a:rPr lang="en-US" altLang="ko-KR" sz="900" b="1" spc="-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900" b="1" spc="-2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네트로</a:t>
            </a:r>
            <a:endParaRPr lang="ko-KR" altLang="en-US" sz="9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75CA4DAC-3BB7-4D8F-84FE-F49FFA5706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80" y="2595518"/>
            <a:ext cx="5785200" cy="4119208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1B26C779-BD26-4ED9-BE33-36900626C822}"/>
              </a:ext>
            </a:extLst>
          </p:cNvPr>
          <p:cNvGrpSpPr/>
          <p:nvPr/>
        </p:nvGrpSpPr>
        <p:grpSpPr>
          <a:xfrm>
            <a:off x="5706364" y="633815"/>
            <a:ext cx="5490716" cy="1965311"/>
            <a:chOff x="5706364" y="633815"/>
            <a:chExt cx="5490716" cy="1965311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47E18F6F-61E4-4827-9DF3-3D2BB5B95DAC}"/>
                </a:ext>
              </a:extLst>
            </p:cNvPr>
            <p:cNvSpPr/>
            <p:nvPr/>
          </p:nvSpPr>
          <p:spPr>
            <a:xfrm>
              <a:off x="5706364" y="2131689"/>
              <a:ext cx="1913636" cy="467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100" b="1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FE6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종합적인 의사결정 지원 </a:t>
              </a:r>
              <a:endParaRPr lang="en-US" altLang="ko-KR" sz="11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AFE6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  <a:p>
              <a:pPr algn="ctr">
                <a:lnSpc>
                  <a:spcPts val="1500"/>
                </a:lnSpc>
              </a:pPr>
              <a:r>
                <a:rPr lang="ko-KR" altLang="en-US" sz="1100" b="1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FE6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및 중앙관리체계 구축</a:t>
              </a:r>
              <a:endParaRPr lang="ko-KR" altLang="en-US" sz="10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AFE6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FE2716C8-C2A1-4796-8251-05A513E9DD7C}"/>
                </a:ext>
              </a:extLst>
            </p:cNvPr>
            <p:cNvSpPr/>
            <p:nvPr/>
          </p:nvSpPr>
          <p:spPr>
            <a:xfrm>
              <a:off x="7742943" y="2131690"/>
              <a:ext cx="1582918" cy="4674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n-US" altLang="ko-KR" sz="1100" b="1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FE6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 GIS·CCTV </a:t>
              </a:r>
              <a:r>
                <a:rPr lang="ko-KR" altLang="en-US" sz="1100" b="1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FE6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영상을 통한</a:t>
              </a:r>
              <a:endParaRPr lang="en-US" altLang="ko-KR" sz="11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AFE6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  <a:p>
              <a:pPr algn="ctr">
                <a:lnSpc>
                  <a:spcPts val="1500"/>
                </a:lnSpc>
              </a:pPr>
              <a:r>
                <a:rPr lang="ko-KR" altLang="en-US" sz="1100" b="1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FE6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실시간 현장상황 파악</a:t>
              </a:r>
              <a:endParaRPr lang="ko-KR" altLang="en-US" sz="10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AFE6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03FA0A27-3642-4019-A386-A46E7D45DF2A}"/>
                </a:ext>
              </a:extLst>
            </p:cNvPr>
            <p:cNvSpPr/>
            <p:nvPr/>
          </p:nvSpPr>
          <p:spPr>
            <a:xfrm>
              <a:off x="9614162" y="2227870"/>
              <a:ext cx="1582918" cy="275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ko-KR" altLang="en-US" sz="1100" b="1" spc="-6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AFE6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실시간 원격  제어</a:t>
              </a:r>
              <a:endParaRPr lang="en-US" altLang="ko-KR" sz="1100" b="1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AFE6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34DEBA60-B52B-48D4-84BE-62C0A77D18BC}"/>
                </a:ext>
              </a:extLst>
            </p:cNvPr>
            <p:cNvSpPr/>
            <p:nvPr/>
          </p:nvSpPr>
          <p:spPr>
            <a:xfrm>
              <a:off x="5930773" y="633815"/>
              <a:ext cx="1464818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3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THE홍차왕자 소녀" panose="02020503020101020101" pitchFamily="18" charset="-127"/>
                </a:rPr>
                <a:t>체계적인 시스템운영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D820F28F-AE60-4CBE-A9DD-9CEB4AB685B1}"/>
                </a:ext>
              </a:extLst>
            </p:cNvPr>
            <p:cNvSpPr/>
            <p:nvPr/>
          </p:nvSpPr>
          <p:spPr>
            <a:xfrm>
              <a:off x="7904000" y="633815"/>
              <a:ext cx="1260804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300" b="1" spc="-10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THE홍차왕자 소녀" panose="02020503020101020101" pitchFamily="18" charset="-127"/>
                </a:rPr>
                <a:t>정확한 상황파악</a:t>
              </a:r>
              <a:endParaRPr lang="ko-KR" altLang="en-US" sz="1300" b="1" spc="-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  <a:cs typeface="THE홍차왕자 소녀" panose="02020503020101020101" pitchFamily="18" charset="-127"/>
              </a:endParaRPr>
            </a:p>
          </p:txBody>
        </p:sp>
        <p:sp>
          <p:nvSpPr>
            <p:cNvPr id="49" name="직사각형 48">
              <a:extLst>
                <a:ext uri="{FF2B5EF4-FFF2-40B4-BE49-F238E27FC236}">
                  <a16:creationId xmlns:a16="http://schemas.microsoft.com/office/drawing/2014/main" id="{7AF44595-7FCC-42C6-8912-C3C91E00E46A}"/>
                </a:ext>
              </a:extLst>
            </p:cNvPr>
            <p:cNvSpPr/>
            <p:nvPr/>
          </p:nvSpPr>
          <p:spPr>
            <a:xfrm>
              <a:off x="9775219" y="633815"/>
              <a:ext cx="1260804" cy="3231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ko-KR" altLang="en-US" sz="1300" b="1" spc="-1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  <a:cs typeface="THE홍차왕자 소녀" panose="02020503020101020101" pitchFamily="18" charset="-127"/>
                </a:rPr>
                <a:t>신속한 대응</a:t>
              </a:r>
            </a:p>
          </p:txBody>
        </p:sp>
        <p:sp>
          <p:nvSpPr>
            <p:cNvPr id="2" name="타원 1">
              <a:extLst>
                <a:ext uri="{FF2B5EF4-FFF2-40B4-BE49-F238E27FC236}">
                  <a16:creationId xmlns:a16="http://schemas.microsoft.com/office/drawing/2014/main" id="{A87F48AD-A2C2-4A4E-8BE2-11FDA184C625}"/>
                </a:ext>
              </a:extLst>
            </p:cNvPr>
            <p:cNvSpPr/>
            <p:nvPr/>
          </p:nvSpPr>
          <p:spPr>
            <a:xfrm>
              <a:off x="6092126" y="973017"/>
              <a:ext cx="1142112" cy="1142112"/>
            </a:xfrm>
            <a:prstGeom prst="ellipse">
              <a:avLst/>
            </a:prstGeom>
            <a:gradFill flip="none" rotWithShape="1">
              <a:gsLst>
                <a:gs pos="0">
                  <a:srgbClr val="7DD7FF">
                    <a:alpha val="60000"/>
                  </a:srgbClr>
                </a:gs>
                <a:gs pos="100000">
                  <a:srgbClr val="0791DD">
                    <a:alpha val="60000"/>
                  </a:srgbClr>
                </a:gs>
              </a:gsLst>
              <a:lin ang="135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13C2A1D8-8F8D-41EE-8EDC-E5A60E10A69A}"/>
                </a:ext>
              </a:extLst>
            </p:cNvPr>
            <p:cNvGrpSpPr/>
            <p:nvPr/>
          </p:nvGrpSpPr>
          <p:grpSpPr>
            <a:xfrm>
              <a:off x="6180782" y="1061673"/>
              <a:ext cx="964800" cy="964800"/>
              <a:chOff x="6181728" y="1048973"/>
              <a:chExt cx="964800" cy="964800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443D6CD9-AC3F-45D3-91B5-1A768EC808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489" t="16501" r="31104" b="54148"/>
              <a:stretch>
                <a:fillRect/>
              </a:stretch>
            </p:blipFill>
            <p:spPr>
              <a:xfrm>
                <a:off x="6182674" y="1049919"/>
                <a:ext cx="962908" cy="962908"/>
              </a:xfrm>
              <a:custGeom>
                <a:avLst/>
                <a:gdLst>
                  <a:gd name="connsiteX0" fmla="*/ 451789 w 903578"/>
                  <a:gd name="connsiteY0" fmla="*/ 0 h 903578"/>
                  <a:gd name="connsiteX1" fmla="*/ 903578 w 903578"/>
                  <a:gd name="connsiteY1" fmla="*/ 451789 h 903578"/>
                  <a:gd name="connsiteX2" fmla="*/ 451789 w 903578"/>
                  <a:gd name="connsiteY2" fmla="*/ 903578 h 903578"/>
                  <a:gd name="connsiteX3" fmla="*/ 0 w 903578"/>
                  <a:gd name="connsiteY3" fmla="*/ 451789 h 903578"/>
                  <a:gd name="connsiteX4" fmla="*/ 451789 w 903578"/>
                  <a:gd name="connsiteY4" fmla="*/ 0 h 903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3578" h="903578">
                    <a:moveTo>
                      <a:pt x="451789" y="0"/>
                    </a:moveTo>
                    <a:cubicBezTo>
                      <a:pt x="701305" y="0"/>
                      <a:pt x="903578" y="202273"/>
                      <a:pt x="903578" y="451789"/>
                    </a:cubicBezTo>
                    <a:cubicBezTo>
                      <a:pt x="903578" y="701305"/>
                      <a:pt x="701305" y="903578"/>
                      <a:pt x="451789" y="903578"/>
                    </a:cubicBezTo>
                    <a:cubicBezTo>
                      <a:pt x="202273" y="903578"/>
                      <a:pt x="0" y="701305"/>
                      <a:pt x="0" y="451789"/>
                    </a:cubicBezTo>
                    <a:cubicBezTo>
                      <a:pt x="0" y="202273"/>
                      <a:pt x="202273" y="0"/>
                      <a:pt x="451789" y="0"/>
                    </a:cubicBezTo>
                    <a:close/>
                  </a:path>
                </a:pathLst>
              </a:custGeom>
              <a:ln w="57150">
                <a:noFill/>
              </a:ln>
            </p:spPr>
          </p:pic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5B3EE8E7-4708-4628-9DC5-090983C31039}"/>
                  </a:ext>
                </a:extLst>
              </p:cNvPr>
              <p:cNvSpPr/>
              <p:nvPr/>
            </p:nvSpPr>
            <p:spPr>
              <a:xfrm>
                <a:off x="6181728" y="1048973"/>
                <a:ext cx="964800" cy="9648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A233BA87-3304-44B3-870C-A2052BE3BE15}"/>
                </a:ext>
              </a:extLst>
            </p:cNvPr>
            <p:cNvSpPr/>
            <p:nvPr/>
          </p:nvSpPr>
          <p:spPr>
            <a:xfrm>
              <a:off x="7963346" y="973017"/>
              <a:ext cx="1142112" cy="1142112"/>
            </a:xfrm>
            <a:prstGeom prst="ellipse">
              <a:avLst/>
            </a:prstGeom>
            <a:gradFill flip="none" rotWithShape="1">
              <a:gsLst>
                <a:gs pos="0">
                  <a:srgbClr val="7DD7FF">
                    <a:alpha val="60000"/>
                  </a:srgbClr>
                </a:gs>
                <a:gs pos="100000">
                  <a:srgbClr val="0791DD">
                    <a:alpha val="60000"/>
                  </a:srgbClr>
                </a:gs>
              </a:gsLst>
              <a:lin ang="135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02DFDDE1-2FF8-498B-B9C4-D0DE13131A1C}"/>
                </a:ext>
              </a:extLst>
            </p:cNvPr>
            <p:cNvGrpSpPr/>
            <p:nvPr/>
          </p:nvGrpSpPr>
          <p:grpSpPr>
            <a:xfrm>
              <a:off x="8051911" y="1061063"/>
              <a:ext cx="964982" cy="964982"/>
              <a:chOff x="8051910" y="1048363"/>
              <a:chExt cx="964982" cy="964982"/>
            </a:xfrm>
          </p:grpSpPr>
          <p:pic>
            <p:nvPicPr>
              <p:cNvPr id="13" name="그림 12">
                <a:extLst>
                  <a:ext uri="{FF2B5EF4-FFF2-40B4-BE49-F238E27FC236}">
                    <a16:creationId xmlns:a16="http://schemas.microsoft.com/office/drawing/2014/main" id="{887631D9-A900-45BF-B308-5AD5463AA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09" t="26494" r="68462" b="61668"/>
              <a:stretch>
                <a:fillRect/>
              </a:stretch>
            </p:blipFill>
            <p:spPr>
              <a:xfrm>
                <a:off x="8051910" y="1048363"/>
                <a:ext cx="964982" cy="964982"/>
              </a:xfrm>
              <a:custGeom>
                <a:avLst/>
                <a:gdLst>
                  <a:gd name="connsiteX0" fmla="*/ 405932 w 811864"/>
                  <a:gd name="connsiteY0" fmla="*/ 0 h 811864"/>
                  <a:gd name="connsiteX1" fmla="*/ 811864 w 811864"/>
                  <a:gd name="connsiteY1" fmla="*/ 405932 h 811864"/>
                  <a:gd name="connsiteX2" fmla="*/ 405932 w 811864"/>
                  <a:gd name="connsiteY2" fmla="*/ 811864 h 811864"/>
                  <a:gd name="connsiteX3" fmla="*/ 0 w 811864"/>
                  <a:gd name="connsiteY3" fmla="*/ 405932 h 811864"/>
                  <a:gd name="connsiteX4" fmla="*/ 405932 w 811864"/>
                  <a:gd name="connsiteY4" fmla="*/ 0 h 811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1864" h="811864">
                    <a:moveTo>
                      <a:pt x="405932" y="0"/>
                    </a:moveTo>
                    <a:cubicBezTo>
                      <a:pt x="630122" y="0"/>
                      <a:pt x="811864" y="181742"/>
                      <a:pt x="811864" y="405932"/>
                    </a:cubicBezTo>
                    <a:cubicBezTo>
                      <a:pt x="811864" y="630122"/>
                      <a:pt x="630122" y="811864"/>
                      <a:pt x="405932" y="811864"/>
                    </a:cubicBezTo>
                    <a:cubicBezTo>
                      <a:pt x="181742" y="811864"/>
                      <a:pt x="0" y="630122"/>
                      <a:pt x="0" y="405932"/>
                    </a:cubicBezTo>
                    <a:cubicBezTo>
                      <a:pt x="0" y="181742"/>
                      <a:pt x="181742" y="0"/>
                      <a:pt x="405932" y="0"/>
                    </a:cubicBezTo>
                    <a:close/>
                  </a:path>
                </a:pathLst>
              </a:custGeom>
              <a:ln w="57150">
                <a:noFill/>
              </a:ln>
            </p:spPr>
          </p:pic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AA8F205D-347C-45E6-AC00-20263A4EAD45}"/>
                  </a:ext>
                </a:extLst>
              </p:cNvPr>
              <p:cNvSpPr/>
              <p:nvPr/>
            </p:nvSpPr>
            <p:spPr>
              <a:xfrm>
                <a:off x="8052001" y="1048454"/>
                <a:ext cx="964800" cy="9648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A6E59D63-2C9E-42CA-BD33-467AF4A1A7E8}"/>
                </a:ext>
              </a:extLst>
            </p:cNvPr>
            <p:cNvSpPr/>
            <p:nvPr/>
          </p:nvSpPr>
          <p:spPr>
            <a:xfrm>
              <a:off x="9834565" y="973017"/>
              <a:ext cx="1142112" cy="1142112"/>
            </a:xfrm>
            <a:prstGeom prst="ellipse">
              <a:avLst/>
            </a:prstGeom>
            <a:gradFill flip="none" rotWithShape="1">
              <a:gsLst>
                <a:gs pos="0">
                  <a:srgbClr val="7DD7FF">
                    <a:alpha val="60000"/>
                  </a:srgbClr>
                </a:gs>
                <a:gs pos="100000">
                  <a:srgbClr val="0791DD">
                    <a:alpha val="60000"/>
                  </a:srgbClr>
                </a:gs>
              </a:gsLst>
              <a:lin ang="13500000" scaled="1"/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A9BAC865-A4ED-4DCC-97EC-6B0CA1EE2929}"/>
                </a:ext>
              </a:extLst>
            </p:cNvPr>
            <p:cNvGrpSpPr/>
            <p:nvPr/>
          </p:nvGrpSpPr>
          <p:grpSpPr>
            <a:xfrm>
              <a:off x="9923221" y="1061673"/>
              <a:ext cx="964800" cy="964800"/>
              <a:chOff x="9924167" y="1048973"/>
              <a:chExt cx="964800" cy="964800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AEAB81A7-A162-477A-94E6-FA6660570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289" t="39094" r="73635" b="45351"/>
              <a:stretch>
                <a:fillRect/>
              </a:stretch>
            </p:blipFill>
            <p:spPr>
              <a:xfrm>
                <a:off x="9925113" y="1049919"/>
                <a:ext cx="962908" cy="962908"/>
              </a:xfrm>
              <a:custGeom>
                <a:avLst/>
                <a:gdLst>
                  <a:gd name="connsiteX0" fmla="*/ 533400 w 1066800"/>
                  <a:gd name="connsiteY0" fmla="*/ 0 h 1066800"/>
                  <a:gd name="connsiteX1" fmla="*/ 1066800 w 1066800"/>
                  <a:gd name="connsiteY1" fmla="*/ 533400 h 1066800"/>
                  <a:gd name="connsiteX2" fmla="*/ 533400 w 1066800"/>
                  <a:gd name="connsiteY2" fmla="*/ 1066800 h 1066800"/>
                  <a:gd name="connsiteX3" fmla="*/ 0 w 1066800"/>
                  <a:gd name="connsiteY3" fmla="*/ 533400 h 1066800"/>
                  <a:gd name="connsiteX4" fmla="*/ 533400 w 1066800"/>
                  <a:gd name="connsiteY4" fmla="*/ 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800" h="1066800">
                    <a:moveTo>
                      <a:pt x="533400" y="0"/>
                    </a:moveTo>
                    <a:cubicBezTo>
                      <a:pt x="827989" y="0"/>
                      <a:pt x="1066800" y="238811"/>
                      <a:pt x="1066800" y="533400"/>
                    </a:cubicBezTo>
                    <a:cubicBezTo>
                      <a:pt x="1066800" y="827989"/>
                      <a:pt x="827989" y="1066800"/>
                      <a:pt x="533400" y="1066800"/>
                    </a:cubicBezTo>
                    <a:cubicBezTo>
                      <a:pt x="238811" y="1066800"/>
                      <a:pt x="0" y="827989"/>
                      <a:pt x="0" y="533400"/>
                    </a:cubicBezTo>
                    <a:cubicBezTo>
                      <a:pt x="0" y="238811"/>
                      <a:pt x="238811" y="0"/>
                      <a:pt x="533400" y="0"/>
                    </a:cubicBezTo>
                    <a:close/>
                  </a:path>
                </a:pathLst>
              </a:custGeom>
              <a:ln w="57150">
                <a:noFill/>
              </a:ln>
            </p:spPr>
          </p:pic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CFBE06D5-1986-44E5-A7C7-6AF6EA3D8E8B}"/>
                  </a:ext>
                </a:extLst>
              </p:cNvPr>
              <p:cNvSpPr/>
              <p:nvPr/>
            </p:nvSpPr>
            <p:spPr>
              <a:xfrm>
                <a:off x="9924167" y="1048973"/>
                <a:ext cx="964800" cy="964800"/>
              </a:xfrm>
              <a:prstGeom prst="ellipse">
                <a:avLst/>
              </a:prstGeom>
              <a:no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2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1DA98708-49F8-4433-8606-56C75F4107F5}"/>
              </a:ext>
            </a:extLst>
          </p:cNvPr>
          <p:cNvGrpSpPr/>
          <p:nvPr/>
        </p:nvGrpSpPr>
        <p:grpSpPr>
          <a:xfrm>
            <a:off x="341191" y="693331"/>
            <a:ext cx="10817584" cy="631776"/>
            <a:chOff x="428276" y="638355"/>
            <a:chExt cx="5386338" cy="631776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D7055AB-0AB1-4652-A53C-5F9ECC9483B9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04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E9D4989-6A26-46A6-A691-E1CFA27B6D7E}"/>
                </a:ext>
              </a:extLst>
            </p:cNvPr>
            <p:cNvSpPr/>
            <p:nvPr/>
          </p:nvSpPr>
          <p:spPr>
            <a:xfrm flipH="1">
              <a:off x="1503441" y="654578"/>
              <a:ext cx="4311173" cy="61555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ASTER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활용 예시 </a:t>
              </a:r>
              <a:r>
                <a:rPr lang="en-US" altLang="ko-KR" sz="28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#2</a:t>
              </a:r>
              <a:r>
                <a:rPr lang="en-US" altLang="ko-KR" sz="40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- </a:t>
              </a:r>
              <a:r>
                <a:rPr lang="ko-KR" altLang="en-US" sz="28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스마트조기경보시스템</a:t>
              </a:r>
              <a:endParaRPr lang="en-US" altLang="ko-KR" sz="3600" b="1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699784E0-E92B-4FA0-AF4F-229F52094AC2}"/>
              </a:ext>
            </a:extLst>
          </p:cNvPr>
          <p:cNvCxnSpPr>
            <a:cxnSpLocks/>
          </p:cNvCxnSpPr>
          <p:nvPr/>
        </p:nvCxnSpPr>
        <p:spPr>
          <a:xfrm>
            <a:off x="585289" y="1373626"/>
            <a:ext cx="1109027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C6C26D42-F174-4597-92A4-58E6A1F56427}"/>
              </a:ext>
            </a:extLst>
          </p:cNvPr>
          <p:cNvCxnSpPr>
            <a:cxnSpLocks/>
          </p:cNvCxnSpPr>
          <p:nvPr/>
        </p:nvCxnSpPr>
        <p:spPr>
          <a:xfrm>
            <a:off x="550863" y="1373626"/>
            <a:ext cx="828000" cy="0"/>
          </a:xfrm>
          <a:prstGeom prst="line">
            <a:avLst/>
          </a:prstGeom>
          <a:ln w="38100">
            <a:solidFill>
              <a:srgbClr val="288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사각형: 모서리가 접힌 도형 92">
            <a:extLst>
              <a:ext uri="{FF2B5EF4-FFF2-40B4-BE49-F238E27FC236}">
                <a16:creationId xmlns:a16="http://schemas.microsoft.com/office/drawing/2014/main" id="{F66E7E08-BE0C-42F7-9CD3-9B18B3DA9BB3}"/>
              </a:ext>
            </a:extLst>
          </p:cNvPr>
          <p:cNvSpPr/>
          <p:nvPr/>
        </p:nvSpPr>
        <p:spPr>
          <a:xfrm>
            <a:off x="550863" y="1959286"/>
            <a:ext cx="5119546" cy="4281524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DEDEDE"/>
              </a:gs>
              <a:gs pos="100000">
                <a:srgbClr val="DEDED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E8ADFF56-2D0E-490F-9BF7-237B7FA32E9F}"/>
              </a:ext>
            </a:extLst>
          </p:cNvPr>
          <p:cNvSpPr/>
          <p:nvPr/>
        </p:nvSpPr>
        <p:spPr>
          <a:xfrm>
            <a:off x="766763" y="2232939"/>
            <a:ext cx="4649236" cy="126323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5" name="그림 94">
            <a:extLst>
              <a:ext uri="{FF2B5EF4-FFF2-40B4-BE49-F238E27FC236}">
                <a16:creationId xmlns:a16="http://schemas.microsoft.com/office/drawing/2014/main" id="{EF9B264E-CA94-4545-9F1C-482D14013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718" y="2244201"/>
            <a:ext cx="2102671" cy="1252038"/>
          </a:xfrm>
          <a:prstGeom prst="rect">
            <a:avLst/>
          </a:prstGeom>
        </p:spPr>
      </p:pic>
      <p:sp>
        <p:nvSpPr>
          <p:cNvPr id="96" name="타원 95">
            <a:extLst>
              <a:ext uri="{FF2B5EF4-FFF2-40B4-BE49-F238E27FC236}">
                <a16:creationId xmlns:a16="http://schemas.microsoft.com/office/drawing/2014/main" id="{8A88EFFE-374B-44BD-80A5-6B413FFE2946}"/>
              </a:ext>
            </a:extLst>
          </p:cNvPr>
          <p:cNvSpPr/>
          <p:nvPr/>
        </p:nvSpPr>
        <p:spPr>
          <a:xfrm>
            <a:off x="2477570" y="2722118"/>
            <a:ext cx="161991" cy="1619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1</a:t>
            </a:r>
            <a:endParaRPr lang="ko-KR" altLang="en-US" sz="1200" b="1" dirty="0"/>
          </a:p>
        </p:txBody>
      </p:sp>
      <p:sp>
        <p:nvSpPr>
          <p:cNvPr id="97" name="타원 96">
            <a:extLst>
              <a:ext uri="{FF2B5EF4-FFF2-40B4-BE49-F238E27FC236}">
                <a16:creationId xmlns:a16="http://schemas.microsoft.com/office/drawing/2014/main" id="{E7DB3E76-C049-4665-B746-ADFDDB80FA23}"/>
              </a:ext>
            </a:extLst>
          </p:cNvPr>
          <p:cNvSpPr/>
          <p:nvPr/>
        </p:nvSpPr>
        <p:spPr>
          <a:xfrm>
            <a:off x="3023647" y="2902918"/>
            <a:ext cx="161991" cy="1619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2</a:t>
            </a:r>
            <a:endParaRPr lang="ko-KR" altLang="en-US" sz="1200" b="1" dirty="0"/>
          </a:p>
        </p:txBody>
      </p:sp>
      <p:sp>
        <p:nvSpPr>
          <p:cNvPr id="98" name="타원 97">
            <a:extLst>
              <a:ext uri="{FF2B5EF4-FFF2-40B4-BE49-F238E27FC236}">
                <a16:creationId xmlns:a16="http://schemas.microsoft.com/office/drawing/2014/main" id="{B26B3CC1-9742-4611-8A65-0821DF18F8BA}"/>
              </a:ext>
            </a:extLst>
          </p:cNvPr>
          <p:cNvSpPr/>
          <p:nvPr/>
        </p:nvSpPr>
        <p:spPr>
          <a:xfrm>
            <a:off x="3576479" y="3044167"/>
            <a:ext cx="161991" cy="1619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3</a:t>
            </a:r>
            <a:endParaRPr lang="ko-KR" altLang="en-US" sz="1200" b="1" dirty="0"/>
          </a:p>
        </p:txBody>
      </p:sp>
      <p:sp>
        <p:nvSpPr>
          <p:cNvPr id="99" name="사각형: 둥근 위쪽 모서리 98">
            <a:extLst>
              <a:ext uri="{FF2B5EF4-FFF2-40B4-BE49-F238E27FC236}">
                <a16:creationId xmlns:a16="http://schemas.microsoft.com/office/drawing/2014/main" id="{85119642-748C-4388-8C64-3615E5CFF0E3}"/>
              </a:ext>
            </a:extLst>
          </p:cNvPr>
          <p:cNvSpPr/>
          <p:nvPr/>
        </p:nvSpPr>
        <p:spPr>
          <a:xfrm>
            <a:off x="766763" y="1734174"/>
            <a:ext cx="4650028" cy="435969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545454"/>
              </a:gs>
              <a:gs pos="25000">
                <a:srgbClr val="40404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구성</a:t>
            </a:r>
            <a:r>
              <a:rPr lang="en-US" altLang="ko-KR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(1</a:t>
            </a: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개소</a:t>
            </a:r>
            <a:r>
              <a:rPr lang="en-US" altLang="ko-KR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03E7CF53-39BC-495E-82C8-A37CD1AB5680}"/>
              </a:ext>
            </a:extLst>
          </p:cNvPr>
          <p:cNvGrpSpPr/>
          <p:nvPr/>
        </p:nvGrpSpPr>
        <p:grpSpPr>
          <a:xfrm>
            <a:off x="773909" y="3545092"/>
            <a:ext cx="1368580" cy="2297930"/>
            <a:chOff x="214898" y="3771289"/>
            <a:chExt cx="1458852" cy="2449502"/>
          </a:xfrm>
        </p:grpSpPr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EBAEAF88-15A0-426C-B5F7-8AF3E4C413AE}"/>
                </a:ext>
              </a:extLst>
            </p:cNvPr>
            <p:cNvSpPr/>
            <p:nvPr/>
          </p:nvSpPr>
          <p:spPr>
            <a:xfrm>
              <a:off x="214898" y="4063216"/>
              <a:ext cx="1458852" cy="2157575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47D7617C-64DA-4F94-AE09-EB037D56D04A}"/>
                </a:ext>
              </a:extLst>
            </p:cNvPr>
            <p:cNvSpPr/>
            <p:nvPr/>
          </p:nvSpPr>
          <p:spPr>
            <a:xfrm>
              <a:off x="769145" y="4411067"/>
              <a:ext cx="118607" cy="160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사각형: 둥근 위쪽 모서리 102">
              <a:extLst>
                <a:ext uri="{FF2B5EF4-FFF2-40B4-BE49-F238E27FC236}">
                  <a16:creationId xmlns:a16="http://schemas.microsoft.com/office/drawing/2014/main" id="{9E919D34-DCF7-4E8E-91DF-34396B0D619C}"/>
                </a:ext>
              </a:extLst>
            </p:cNvPr>
            <p:cNvSpPr/>
            <p:nvPr/>
          </p:nvSpPr>
          <p:spPr>
            <a:xfrm>
              <a:off x="214898" y="3771289"/>
              <a:ext cx="1458851" cy="287977"/>
            </a:xfrm>
            <a:prstGeom prst="round2SameRect">
              <a:avLst>
                <a:gd name="adj1" fmla="val 0"/>
                <a:gd name="adj2" fmla="val 0"/>
              </a:avLst>
            </a:prstGeom>
            <a:gradFill>
              <a:gsLst>
                <a:gs pos="0">
                  <a:srgbClr val="CDCDCD"/>
                </a:gs>
                <a:gs pos="100000">
                  <a:srgbClr val="CDCDC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ko-KR" altLang="en-US" sz="1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상류 </a:t>
              </a:r>
              <a:r>
                <a:rPr lang="en-US" altLang="ko-KR" sz="1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 </a:t>
              </a:r>
              <a:endPara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41F97CEE-AA0F-4547-9876-38F507C2D4DA}"/>
              </a:ext>
            </a:extLst>
          </p:cNvPr>
          <p:cNvGrpSpPr/>
          <p:nvPr/>
        </p:nvGrpSpPr>
        <p:grpSpPr>
          <a:xfrm>
            <a:off x="2416446" y="3534613"/>
            <a:ext cx="1368580" cy="2303592"/>
            <a:chOff x="2298805" y="3788984"/>
            <a:chExt cx="1458852" cy="2441241"/>
          </a:xfrm>
        </p:grpSpPr>
        <p:sp>
          <p:nvSpPr>
            <p:cNvPr id="105" name="직사각형 104">
              <a:extLst>
                <a:ext uri="{FF2B5EF4-FFF2-40B4-BE49-F238E27FC236}">
                  <a16:creationId xmlns:a16="http://schemas.microsoft.com/office/drawing/2014/main" id="{52194F5C-9169-4AB1-868D-9EFD2C1D6F46}"/>
                </a:ext>
              </a:extLst>
            </p:cNvPr>
            <p:cNvSpPr/>
            <p:nvPr/>
          </p:nvSpPr>
          <p:spPr>
            <a:xfrm>
              <a:off x="2298805" y="4081846"/>
              <a:ext cx="1458852" cy="2148379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964DCEF2-19A6-4FAC-A61F-00B944443654}"/>
                </a:ext>
              </a:extLst>
            </p:cNvPr>
            <p:cNvSpPr/>
            <p:nvPr/>
          </p:nvSpPr>
          <p:spPr>
            <a:xfrm>
              <a:off x="2891967" y="4444975"/>
              <a:ext cx="117646" cy="158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7" name="사각형: 둥근 위쪽 모서리 106">
              <a:extLst>
                <a:ext uri="{FF2B5EF4-FFF2-40B4-BE49-F238E27FC236}">
                  <a16:creationId xmlns:a16="http://schemas.microsoft.com/office/drawing/2014/main" id="{B680CB78-F1D2-4011-B804-AD6613ED80BA}"/>
                </a:ext>
              </a:extLst>
            </p:cNvPr>
            <p:cNvSpPr/>
            <p:nvPr/>
          </p:nvSpPr>
          <p:spPr>
            <a:xfrm>
              <a:off x="2298805" y="3788984"/>
              <a:ext cx="1458851" cy="287977"/>
            </a:xfrm>
            <a:prstGeom prst="round2SameRect">
              <a:avLst>
                <a:gd name="adj1" fmla="val 0"/>
                <a:gd name="adj2" fmla="val 0"/>
              </a:avLst>
            </a:prstGeom>
            <a:gradFill>
              <a:gsLst>
                <a:gs pos="0">
                  <a:srgbClr val="CDCDCD"/>
                </a:gs>
                <a:gs pos="100000">
                  <a:srgbClr val="CDCDC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ko-KR" altLang="en-US" sz="1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중류</a:t>
              </a:r>
              <a:r>
                <a:rPr lang="en-US" altLang="ko-KR" sz="1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 </a:t>
              </a:r>
              <a:endPara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</p:txBody>
        </p: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CF0121DC-F4F4-4D55-BD8B-15E9E9828828}"/>
              </a:ext>
            </a:extLst>
          </p:cNvPr>
          <p:cNvGrpSpPr/>
          <p:nvPr/>
        </p:nvGrpSpPr>
        <p:grpSpPr>
          <a:xfrm>
            <a:off x="4050097" y="3535004"/>
            <a:ext cx="1368580" cy="2309512"/>
            <a:chOff x="4384401" y="3768072"/>
            <a:chExt cx="1458852" cy="2448770"/>
          </a:xfrm>
        </p:grpSpPr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63B77C23-C43D-4F81-AED0-E849844BD76C}"/>
                </a:ext>
              </a:extLst>
            </p:cNvPr>
            <p:cNvSpPr/>
            <p:nvPr/>
          </p:nvSpPr>
          <p:spPr>
            <a:xfrm>
              <a:off x="4384401" y="4059266"/>
              <a:ext cx="1458852" cy="2157576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C6D4AEAA-58BB-48A6-8FDE-C335638DB904}"/>
                </a:ext>
              </a:extLst>
            </p:cNvPr>
            <p:cNvSpPr/>
            <p:nvPr/>
          </p:nvSpPr>
          <p:spPr>
            <a:xfrm>
              <a:off x="4919548" y="4440290"/>
              <a:ext cx="115736" cy="156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1" name="사각형: 둥근 위쪽 모서리 110">
              <a:extLst>
                <a:ext uri="{FF2B5EF4-FFF2-40B4-BE49-F238E27FC236}">
                  <a16:creationId xmlns:a16="http://schemas.microsoft.com/office/drawing/2014/main" id="{FCC336BB-D502-4556-9E19-F79D9F51E3D2}"/>
                </a:ext>
              </a:extLst>
            </p:cNvPr>
            <p:cNvSpPr/>
            <p:nvPr/>
          </p:nvSpPr>
          <p:spPr>
            <a:xfrm>
              <a:off x="4387538" y="3768072"/>
              <a:ext cx="1453705" cy="287977"/>
            </a:xfrm>
            <a:prstGeom prst="round2SameRect">
              <a:avLst>
                <a:gd name="adj1" fmla="val 0"/>
                <a:gd name="adj2" fmla="val 0"/>
              </a:avLst>
            </a:prstGeom>
            <a:gradFill>
              <a:gsLst>
                <a:gs pos="0">
                  <a:srgbClr val="CDCDCD"/>
                </a:gs>
                <a:gs pos="100000">
                  <a:srgbClr val="CDCDCD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72000" rtlCol="0" anchor="ctr"/>
            <a:lstStyle/>
            <a:p>
              <a:pPr algn="ctr"/>
              <a:r>
                <a:rPr lang="ko-KR" altLang="en-US" sz="1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하류</a:t>
              </a:r>
              <a:r>
                <a:rPr lang="en-US" altLang="ko-KR" sz="1200" b="1" spc="-8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  <a:cs typeface="Leelawadee UI" panose="020B0502040204020203" pitchFamily="34" charset="-34"/>
                </a:rPr>
                <a:t> </a:t>
              </a:r>
              <a:endPara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endParaRPr>
            </a:p>
          </p:txBody>
        </p:sp>
      </p:grpSp>
      <p:sp>
        <p:nvSpPr>
          <p:cNvPr id="112" name="사각형: 모서리가 접힌 도형 111">
            <a:extLst>
              <a:ext uri="{FF2B5EF4-FFF2-40B4-BE49-F238E27FC236}">
                <a16:creationId xmlns:a16="http://schemas.microsoft.com/office/drawing/2014/main" id="{0EC41DE8-0827-4282-AD37-92C9F8181308}"/>
              </a:ext>
            </a:extLst>
          </p:cNvPr>
          <p:cNvSpPr/>
          <p:nvPr/>
        </p:nvSpPr>
        <p:spPr>
          <a:xfrm>
            <a:off x="9273469" y="1962150"/>
            <a:ext cx="2405770" cy="4275138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13" name="사각형: 둥근 위쪽 모서리 112">
            <a:extLst>
              <a:ext uri="{FF2B5EF4-FFF2-40B4-BE49-F238E27FC236}">
                <a16:creationId xmlns:a16="http://schemas.microsoft.com/office/drawing/2014/main" id="{86F0B931-D3C9-413A-B474-321A156E1E52}"/>
              </a:ext>
            </a:extLst>
          </p:cNvPr>
          <p:cNvSpPr/>
          <p:nvPr/>
        </p:nvSpPr>
        <p:spPr>
          <a:xfrm>
            <a:off x="9496671" y="1733361"/>
            <a:ext cx="1959365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/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스마트 관리시스템</a:t>
            </a:r>
          </a:p>
        </p:txBody>
      </p:sp>
      <p:sp>
        <p:nvSpPr>
          <p:cNvPr id="114" name="사각형: 모서리가 접힌 도형 113">
            <a:extLst>
              <a:ext uri="{FF2B5EF4-FFF2-40B4-BE49-F238E27FC236}">
                <a16:creationId xmlns:a16="http://schemas.microsoft.com/office/drawing/2014/main" id="{B662001A-2A76-4B5C-9868-E7D6A2DA3C58}"/>
              </a:ext>
            </a:extLst>
          </p:cNvPr>
          <p:cNvSpPr/>
          <p:nvPr/>
        </p:nvSpPr>
        <p:spPr>
          <a:xfrm>
            <a:off x="5665553" y="1962150"/>
            <a:ext cx="2470583" cy="4275138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15" name="사각형: 둥근 위쪽 모서리 114">
            <a:extLst>
              <a:ext uri="{FF2B5EF4-FFF2-40B4-BE49-F238E27FC236}">
                <a16:creationId xmlns:a16="http://schemas.microsoft.com/office/drawing/2014/main" id="{DAD86259-FE81-43C9-B5ED-C7DEE3408095}"/>
              </a:ext>
            </a:extLst>
          </p:cNvPr>
          <p:cNvSpPr/>
          <p:nvPr/>
        </p:nvSpPr>
        <p:spPr>
          <a:xfrm>
            <a:off x="5905504" y="1737328"/>
            <a:ext cx="1996699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설비</a:t>
            </a:r>
          </a:p>
        </p:txBody>
      </p:sp>
      <p:sp>
        <p:nvSpPr>
          <p:cNvPr id="116" name="사각형: 둥근 모서리 115">
            <a:extLst>
              <a:ext uri="{FF2B5EF4-FFF2-40B4-BE49-F238E27FC236}">
                <a16:creationId xmlns:a16="http://schemas.microsoft.com/office/drawing/2014/main" id="{4570CAB8-7AD9-4C18-9ACF-505F09765FE7}"/>
              </a:ext>
            </a:extLst>
          </p:cNvPr>
          <p:cNvSpPr/>
          <p:nvPr/>
        </p:nvSpPr>
        <p:spPr>
          <a:xfrm>
            <a:off x="5905780" y="3224785"/>
            <a:ext cx="717991" cy="839797"/>
          </a:xfrm>
          <a:prstGeom prst="roundRect">
            <a:avLst>
              <a:gd name="adj" fmla="val 610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수위계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(</a:t>
            </a:r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내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외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)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17" name="사각형: 둥근 모서리 116">
            <a:extLst>
              <a:ext uri="{FF2B5EF4-FFF2-40B4-BE49-F238E27FC236}">
                <a16:creationId xmlns:a16="http://schemas.microsoft.com/office/drawing/2014/main" id="{75D7CC1F-03F1-4408-ADC0-066C48DA5ED4}"/>
              </a:ext>
            </a:extLst>
          </p:cNvPr>
          <p:cNvSpPr/>
          <p:nvPr/>
        </p:nvSpPr>
        <p:spPr>
          <a:xfrm>
            <a:off x="5905504" y="4127310"/>
            <a:ext cx="703315" cy="837353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기타 장비</a:t>
            </a:r>
          </a:p>
        </p:txBody>
      </p:sp>
      <p:sp>
        <p:nvSpPr>
          <p:cNvPr id="118" name="사각형: 둥근 모서리 117">
            <a:extLst>
              <a:ext uri="{FF2B5EF4-FFF2-40B4-BE49-F238E27FC236}">
                <a16:creationId xmlns:a16="http://schemas.microsoft.com/office/drawing/2014/main" id="{3149DCEE-89DD-4C4A-9E42-F7C36412F9D4}"/>
              </a:ext>
            </a:extLst>
          </p:cNvPr>
          <p:cNvSpPr/>
          <p:nvPr/>
        </p:nvSpPr>
        <p:spPr>
          <a:xfrm>
            <a:off x="5905504" y="5173075"/>
            <a:ext cx="695919" cy="839797"/>
          </a:xfrm>
          <a:prstGeom prst="roundRect">
            <a:avLst>
              <a:gd name="adj" fmla="val 6102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</a:t>
            </a:r>
            <a:endParaRPr lang="ko-KR" altLang="en-US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19" name="사각형: 둥근 모서리 118">
            <a:extLst>
              <a:ext uri="{FF2B5EF4-FFF2-40B4-BE49-F238E27FC236}">
                <a16:creationId xmlns:a16="http://schemas.microsoft.com/office/drawing/2014/main" id="{007B0001-3EB9-4C30-AFE1-A1D7903B325D}"/>
              </a:ext>
            </a:extLst>
          </p:cNvPr>
          <p:cNvSpPr/>
          <p:nvPr/>
        </p:nvSpPr>
        <p:spPr>
          <a:xfrm>
            <a:off x="6940572" y="2303124"/>
            <a:ext cx="961632" cy="264315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0" name="사각형: 둥근 모서리 119">
            <a:extLst>
              <a:ext uri="{FF2B5EF4-FFF2-40B4-BE49-F238E27FC236}">
                <a16:creationId xmlns:a16="http://schemas.microsoft.com/office/drawing/2014/main" id="{B25A2AE9-BC25-4B56-87EE-66197273939D}"/>
              </a:ext>
            </a:extLst>
          </p:cNvPr>
          <p:cNvSpPr/>
          <p:nvPr/>
        </p:nvSpPr>
        <p:spPr>
          <a:xfrm>
            <a:off x="6940572" y="5173075"/>
            <a:ext cx="961631" cy="818342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네트워크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스위치</a:t>
            </a:r>
          </a:p>
        </p:txBody>
      </p:sp>
      <p:sp>
        <p:nvSpPr>
          <p:cNvPr id="121" name="사각형: 둥근 모서리 120">
            <a:extLst>
              <a:ext uri="{FF2B5EF4-FFF2-40B4-BE49-F238E27FC236}">
                <a16:creationId xmlns:a16="http://schemas.microsoft.com/office/drawing/2014/main" id="{19BFBC6B-4B21-4B10-B5C2-3C5F8B085B14}"/>
              </a:ext>
            </a:extLst>
          </p:cNvPr>
          <p:cNvSpPr/>
          <p:nvPr/>
        </p:nvSpPr>
        <p:spPr>
          <a:xfrm>
            <a:off x="9507478" y="2456080"/>
            <a:ext cx="1948558" cy="1600623"/>
          </a:xfrm>
          <a:prstGeom prst="roundRect">
            <a:avLst>
              <a:gd name="adj" fmla="val 4339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데이터 관리서버</a:t>
            </a:r>
          </a:p>
        </p:txBody>
      </p:sp>
      <p:sp>
        <p:nvSpPr>
          <p:cNvPr id="122" name="사각형: 둥근 모서리 121">
            <a:extLst>
              <a:ext uri="{FF2B5EF4-FFF2-40B4-BE49-F238E27FC236}">
                <a16:creationId xmlns:a16="http://schemas.microsoft.com/office/drawing/2014/main" id="{02EECFAA-4AAA-4F61-ABF8-B2453C0D5D15}"/>
              </a:ext>
            </a:extLst>
          </p:cNvPr>
          <p:cNvSpPr/>
          <p:nvPr/>
        </p:nvSpPr>
        <p:spPr>
          <a:xfrm>
            <a:off x="9507477" y="4379844"/>
            <a:ext cx="1948559" cy="1535824"/>
          </a:xfrm>
          <a:prstGeom prst="roundRect">
            <a:avLst>
              <a:gd name="adj" fmla="val 4926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클라이언트 솔루션</a:t>
            </a:r>
          </a:p>
        </p:txBody>
      </p:sp>
      <p:cxnSp>
        <p:nvCxnSpPr>
          <p:cNvPr id="123" name="직선 화살표 연결선 122">
            <a:extLst>
              <a:ext uri="{FF2B5EF4-FFF2-40B4-BE49-F238E27FC236}">
                <a16:creationId xmlns:a16="http://schemas.microsoft.com/office/drawing/2014/main" id="{69622AA4-5167-4001-AC9B-3036AC377836}"/>
              </a:ext>
            </a:extLst>
          </p:cNvPr>
          <p:cNvCxnSpPr>
            <a:cxnSpLocks/>
          </p:cNvCxnSpPr>
          <p:nvPr/>
        </p:nvCxnSpPr>
        <p:spPr>
          <a:xfrm flipV="1">
            <a:off x="6623205" y="3671586"/>
            <a:ext cx="498643" cy="1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EEA186BE-4167-4D52-8AAF-47F1322E4730}"/>
              </a:ext>
            </a:extLst>
          </p:cNvPr>
          <p:cNvSpPr txBox="1"/>
          <p:nvPr/>
        </p:nvSpPr>
        <p:spPr>
          <a:xfrm>
            <a:off x="7043478" y="2975326"/>
            <a:ext cx="749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수위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강우계측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9A137BA-DC38-46C4-86D6-C81AC89A9A23}"/>
              </a:ext>
            </a:extLst>
          </p:cNvPr>
          <p:cNvSpPr txBox="1"/>
          <p:nvPr/>
        </p:nvSpPr>
        <p:spPr>
          <a:xfrm>
            <a:off x="7078517" y="4288469"/>
            <a:ext cx="74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원격단말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</a:p>
          <a:p>
            <a:pPr algn="ctr"/>
            <a:r>
              <a:rPr lang="ko-KR" altLang="en-US" sz="12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동보방송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26" name="사각형: 둥근 모서리 125">
            <a:extLst>
              <a:ext uri="{FF2B5EF4-FFF2-40B4-BE49-F238E27FC236}">
                <a16:creationId xmlns:a16="http://schemas.microsoft.com/office/drawing/2014/main" id="{8328BFCF-ED2A-4816-8806-D88EBE422E7C}"/>
              </a:ext>
            </a:extLst>
          </p:cNvPr>
          <p:cNvSpPr/>
          <p:nvPr/>
        </p:nvSpPr>
        <p:spPr>
          <a:xfrm>
            <a:off x="7224820" y="2205126"/>
            <a:ext cx="386914" cy="191464"/>
          </a:xfrm>
          <a:prstGeom prst="roundRect">
            <a:avLst>
              <a:gd name="adj" fmla="val 0"/>
            </a:avLst>
          </a:prstGeom>
          <a:solidFill>
            <a:srgbClr val="5B9AC1"/>
          </a:soli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RTU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127" name="그래픽 126">
            <a:extLst>
              <a:ext uri="{FF2B5EF4-FFF2-40B4-BE49-F238E27FC236}">
                <a16:creationId xmlns:a16="http://schemas.microsoft.com/office/drawing/2014/main" id="{4E409ABC-818E-476C-9D14-058C65B21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1801" y="2645059"/>
            <a:ext cx="262440" cy="291600"/>
          </a:xfrm>
          <a:prstGeom prst="rect">
            <a:avLst/>
          </a:prstGeom>
        </p:spPr>
      </p:pic>
      <p:pic>
        <p:nvPicPr>
          <p:cNvPr id="128" name="그래픽 127">
            <a:extLst>
              <a:ext uri="{FF2B5EF4-FFF2-40B4-BE49-F238E27FC236}">
                <a16:creationId xmlns:a16="http://schemas.microsoft.com/office/drawing/2014/main" id="{403C946A-7F52-409A-A446-C064F61E2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70939" y="3963476"/>
            <a:ext cx="305550" cy="277200"/>
          </a:xfrm>
          <a:prstGeom prst="rect">
            <a:avLst/>
          </a:prstGeom>
        </p:spPr>
      </p:pic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096A5E5F-FCBD-4BB7-B255-1BD81765AAFC}"/>
              </a:ext>
            </a:extLst>
          </p:cNvPr>
          <p:cNvGrpSpPr/>
          <p:nvPr/>
        </p:nvGrpSpPr>
        <p:grpSpPr>
          <a:xfrm>
            <a:off x="7267365" y="5292421"/>
            <a:ext cx="323214" cy="208673"/>
            <a:chOff x="6649679" y="4961869"/>
            <a:chExt cx="323214" cy="208673"/>
          </a:xfrm>
        </p:grpSpPr>
        <p:pic>
          <p:nvPicPr>
            <p:cNvPr id="130" name="그래픽 129">
              <a:extLst>
                <a:ext uri="{FF2B5EF4-FFF2-40B4-BE49-F238E27FC236}">
                  <a16:creationId xmlns:a16="http://schemas.microsoft.com/office/drawing/2014/main" id="{54FEDA24-2C01-4EA2-9C0F-DDED7E568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131" name="그래픽 130">
              <a:extLst>
                <a:ext uri="{FF2B5EF4-FFF2-40B4-BE49-F238E27FC236}">
                  <a16:creationId xmlns:a16="http://schemas.microsoft.com/office/drawing/2014/main" id="{61A2194D-F595-47E9-9B29-FC782758A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pic>
        <p:nvPicPr>
          <p:cNvPr id="132" name="그래픽 131">
            <a:extLst>
              <a:ext uri="{FF2B5EF4-FFF2-40B4-BE49-F238E27FC236}">
                <a16:creationId xmlns:a16="http://schemas.microsoft.com/office/drawing/2014/main" id="{9966D5D9-7DC9-4ED4-A1BE-6C66818292F2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27749" y="3570787"/>
            <a:ext cx="202445" cy="201600"/>
          </a:xfrm>
          <a:prstGeom prst="rect">
            <a:avLst/>
          </a:prstGeom>
        </p:spPr>
      </p:pic>
      <p:pic>
        <p:nvPicPr>
          <p:cNvPr id="133" name="그래픽 132">
            <a:extLst>
              <a:ext uri="{FF2B5EF4-FFF2-40B4-BE49-F238E27FC236}">
                <a16:creationId xmlns:a16="http://schemas.microsoft.com/office/drawing/2014/main" id="{EC832B91-128A-45F7-96C9-635B5A1D76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144218" y="2679276"/>
            <a:ext cx="697574" cy="927263"/>
          </a:xfrm>
          <a:prstGeom prst="rect">
            <a:avLst/>
          </a:prstGeom>
        </p:spPr>
      </p:pic>
      <p:cxnSp>
        <p:nvCxnSpPr>
          <p:cNvPr id="134" name="직선 화살표 연결선 133">
            <a:extLst>
              <a:ext uri="{FF2B5EF4-FFF2-40B4-BE49-F238E27FC236}">
                <a16:creationId xmlns:a16="http://schemas.microsoft.com/office/drawing/2014/main" id="{765C32F4-0D93-4040-BDAB-D64DC35F81A8}"/>
              </a:ext>
            </a:extLst>
          </p:cNvPr>
          <p:cNvCxnSpPr>
            <a:cxnSpLocks/>
            <a:stCxn id="121" idx="2"/>
            <a:endCxn id="122" idx="0"/>
          </p:cNvCxnSpPr>
          <p:nvPr/>
        </p:nvCxnSpPr>
        <p:spPr>
          <a:xfrm>
            <a:off x="10481757" y="4056703"/>
            <a:ext cx="0" cy="323141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그림 134">
            <a:extLst>
              <a:ext uri="{FF2B5EF4-FFF2-40B4-BE49-F238E27FC236}">
                <a16:creationId xmlns:a16="http://schemas.microsoft.com/office/drawing/2014/main" id="{6509836B-FF88-4FA4-9A14-E1A95962C1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905" y="4434701"/>
            <a:ext cx="1239976" cy="1115659"/>
          </a:xfrm>
          <a:prstGeom prst="rect">
            <a:avLst/>
          </a:prstGeom>
        </p:spPr>
      </p:pic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87DA7DFA-FFC0-4DC5-9F61-9D87C6429523}"/>
              </a:ext>
            </a:extLst>
          </p:cNvPr>
          <p:cNvGrpSpPr/>
          <p:nvPr/>
        </p:nvGrpSpPr>
        <p:grpSpPr>
          <a:xfrm>
            <a:off x="10787560" y="5040297"/>
            <a:ext cx="472011" cy="496800"/>
            <a:chOff x="10730009" y="4905718"/>
            <a:chExt cx="472011" cy="496800"/>
          </a:xfrm>
        </p:grpSpPr>
        <p:pic>
          <p:nvPicPr>
            <p:cNvPr id="137" name="그림 136">
              <a:extLst>
                <a:ext uri="{FF2B5EF4-FFF2-40B4-BE49-F238E27FC236}">
                  <a16:creationId xmlns:a16="http://schemas.microsoft.com/office/drawing/2014/main" id="{BFA75F53-6A76-45DA-B213-F1A71F7B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941" y="4906997"/>
              <a:ext cx="257079" cy="495521"/>
            </a:xfrm>
            <a:prstGeom prst="rect">
              <a:avLst/>
            </a:prstGeom>
          </p:spPr>
        </p:pic>
        <p:pic>
          <p:nvPicPr>
            <p:cNvPr id="138" name="그림 137">
              <a:extLst>
                <a:ext uri="{FF2B5EF4-FFF2-40B4-BE49-F238E27FC236}">
                  <a16:creationId xmlns:a16="http://schemas.microsoft.com/office/drawing/2014/main" id="{E6B123C0-A7B5-40C0-BC7E-82FE82D0D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0009" y="4905718"/>
              <a:ext cx="257742" cy="496800"/>
            </a:xfrm>
            <a:prstGeom prst="rect">
              <a:avLst/>
            </a:prstGeom>
          </p:spPr>
        </p:pic>
      </p:grpSp>
      <p:pic>
        <p:nvPicPr>
          <p:cNvPr id="139" name="그림 138">
            <a:extLst>
              <a:ext uri="{FF2B5EF4-FFF2-40B4-BE49-F238E27FC236}">
                <a16:creationId xmlns:a16="http://schemas.microsoft.com/office/drawing/2014/main" id="{AA6A1602-619D-4BB5-A803-71FDB21A8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8404" y="3268244"/>
            <a:ext cx="225813" cy="344662"/>
          </a:xfrm>
          <a:prstGeom prst="rect">
            <a:avLst/>
          </a:prstGeom>
        </p:spPr>
      </p:pic>
      <p:pic>
        <p:nvPicPr>
          <p:cNvPr id="140" name="Picture 12" descr="E:\작업디스크\디자인제안서\사용이미지\PNG_090916\2)_HW부분\경광등.png">
            <a:extLst>
              <a:ext uri="{FF2B5EF4-FFF2-40B4-BE49-F238E27FC236}">
                <a16:creationId xmlns:a16="http://schemas.microsoft.com/office/drawing/2014/main" id="{179C7F01-E603-4F7B-908D-5C1641D4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497"/>
                    </a14:imgEffect>
                    <a14:imgEffect>
                      <a14:saturation sat="38000"/>
                    </a14:imgEffect>
                  </a14:imgLayer>
                </a14:imgProps>
              </a:ext>
            </a:extLst>
          </a:blip>
          <a:srcRect l="22121" t="-315" r="11517" b="22203"/>
          <a:stretch>
            <a:fillRect/>
          </a:stretch>
        </p:blipFill>
        <p:spPr bwMode="auto">
          <a:xfrm>
            <a:off x="5999763" y="4373694"/>
            <a:ext cx="300814" cy="275747"/>
          </a:xfrm>
          <a:prstGeom prst="rect">
            <a:avLst/>
          </a:prstGeom>
          <a:noFill/>
        </p:spPr>
      </p:pic>
      <p:pic>
        <p:nvPicPr>
          <p:cNvPr id="141" name="Picture 4" descr="E:\작업디스크\디자인제안서\사용이미지\PNG_090916\2)_HW부분\컬럼스피커.png">
            <a:extLst>
              <a:ext uri="{FF2B5EF4-FFF2-40B4-BE49-F238E27FC236}">
                <a16:creationId xmlns:a16="http://schemas.microsoft.com/office/drawing/2014/main" id="{D8BF6027-1F48-43C5-B6A6-DD036071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r="20116" b="12245"/>
          <a:stretch>
            <a:fillRect/>
          </a:stretch>
        </p:blipFill>
        <p:spPr bwMode="auto">
          <a:xfrm>
            <a:off x="6318685" y="4311543"/>
            <a:ext cx="161471" cy="33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" name="연결선: 꺾임 141">
            <a:extLst>
              <a:ext uri="{FF2B5EF4-FFF2-40B4-BE49-F238E27FC236}">
                <a16:creationId xmlns:a16="http://schemas.microsoft.com/office/drawing/2014/main" id="{1D6D759B-8C8B-41D3-9FEC-3C7AE940883D}"/>
              </a:ext>
            </a:extLst>
          </p:cNvPr>
          <p:cNvCxnSpPr>
            <a:cxnSpLocks/>
          </p:cNvCxnSpPr>
          <p:nvPr/>
        </p:nvCxnSpPr>
        <p:spPr>
          <a:xfrm flipV="1">
            <a:off x="7934588" y="2649133"/>
            <a:ext cx="1645200" cy="2916000"/>
          </a:xfrm>
          <a:prstGeom prst="bentConnector3">
            <a:avLst>
              <a:gd name="adj1" fmla="val 47193"/>
            </a:avLst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사각형: 둥근 모서리 142">
            <a:extLst>
              <a:ext uri="{FF2B5EF4-FFF2-40B4-BE49-F238E27FC236}">
                <a16:creationId xmlns:a16="http://schemas.microsoft.com/office/drawing/2014/main" id="{DE63797A-A8F3-4B4D-986E-963E630E63CF}"/>
              </a:ext>
            </a:extLst>
          </p:cNvPr>
          <p:cNvSpPr/>
          <p:nvPr/>
        </p:nvSpPr>
        <p:spPr>
          <a:xfrm>
            <a:off x="8315325" y="3853917"/>
            <a:ext cx="780386" cy="184684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계측 정보</a:t>
            </a:r>
          </a:p>
        </p:txBody>
      </p:sp>
      <p:sp>
        <p:nvSpPr>
          <p:cNvPr id="144" name="사각형: 둥근 모서리 143">
            <a:extLst>
              <a:ext uri="{FF2B5EF4-FFF2-40B4-BE49-F238E27FC236}">
                <a16:creationId xmlns:a16="http://schemas.microsoft.com/office/drawing/2014/main" id="{DC98C0A6-023D-4D38-90DD-0E0B1C68757A}"/>
              </a:ext>
            </a:extLst>
          </p:cNvPr>
          <p:cNvSpPr/>
          <p:nvPr/>
        </p:nvSpPr>
        <p:spPr>
          <a:xfrm>
            <a:off x="8320295" y="4090264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5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카메라 상태정보</a:t>
            </a:r>
          </a:p>
        </p:txBody>
      </p:sp>
      <p:sp>
        <p:nvSpPr>
          <p:cNvPr id="145" name="사각형: 둥근 모서리 144">
            <a:extLst>
              <a:ext uri="{FF2B5EF4-FFF2-40B4-BE49-F238E27FC236}">
                <a16:creationId xmlns:a16="http://schemas.microsoft.com/office/drawing/2014/main" id="{3C06283A-63D6-41D8-A54B-51A3240D87E7}"/>
              </a:ext>
            </a:extLst>
          </p:cNvPr>
          <p:cNvSpPr/>
          <p:nvPr/>
        </p:nvSpPr>
        <p:spPr>
          <a:xfrm>
            <a:off x="8319741" y="3621383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기기 데이터</a:t>
            </a:r>
          </a:p>
        </p:txBody>
      </p:sp>
      <p:sp>
        <p:nvSpPr>
          <p:cNvPr id="146" name="사각형: 둥근 모서리 145">
            <a:extLst>
              <a:ext uri="{FF2B5EF4-FFF2-40B4-BE49-F238E27FC236}">
                <a16:creationId xmlns:a16="http://schemas.microsoft.com/office/drawing/2014/main" id="{0BEA1C0B-F387-4871-8B6B-857D550E7E02}"/>
              </a:ext>
            </a:extLst>
          </p:cNvPr>
          <p:cNvSpPr/>
          <p:nvPr/>
        </p:nvSpPr>
        <p:spPr>
          <a:xfrm>
            <a:off x="8320295" y="4328436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 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영상정보</a:t>
            </a:r>
          </a:p>
        </p:txBody>
      </p:sp>
      <p:sp>
        <p:nvSpPr>
          <p:cNvPr id="147" name="사각형: 둥근 모서리 146">
            <a:extLst>
              <a:ext uri="{FF2B5EF4-FFF2-40B4-BE49-F238E27FC236}">
                <a16:creationId xmlns:a16="http://schemas.microsoft.com/office/drawing/2014/main" id="{0A4B76AF-FCCC-425A-90A2-1E485AD922BD}"/>
              </a:ext>
            </a:extLst>
          </p:cNvPr>
          <p:cNvSpPr/>
          <p:nvPr/>
        </p:nvSpPr>
        <p:spPr>
          <a:xfrm>
            <a:off x="8319741" y="3390395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단말기 상태정보</a:t>
            </a:r>
          </a:p>
        </p:txBody>
      </p: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BF3BB53F-1FEF-4F59-97FC-9854613FA1AE}"/>
              </a:ext>
            </a:extLst>
          </p:cNvPr>
          <p:cNvGrpSpPr/>
          <p:nvPr/>
        </p:nvGrpSpPr>
        <p:grpSpPr>
          <a:xfrm>
            <a:off x="9709880" y="2558624"/>
            <a:ext cx="323214" cy="208673"/>
            <a:chOff x="6649679" y="4961869"/>
            <a:chExt cx="323214" cy="208673"/>
          </a:xfrm>
        </p:grpSpPr>
        <p:pic>
          <p:nvPicPr>
            <p:cNvPr id="149" name="그래픽 148">
              <a:extLst>
                <a:ext uri="{FF2B5EF4-FFF2-40B4-BE49-F238E27FC236}">
                  <a16:creationId xmlns:a16="http://schemas.microsoft.com/office/drawing/2014/main" id="{8992EF11-312F-4374-BB96-89A518C4E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150" name="그래픽 149">
              <a:extLst>
                <a:ext uri="{FF2B5EF4-FFF2-40B4-BE49-F238E27FC236}">
                  <a16:creationId xmlns:a16="http://schemas.microsoft.com/office/drawing/2014/main" id="{7C06A4E3-5194-4816-980B-0AA2CB878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4A17E26D-B046-4450-8189-963726FC1578}"/>
              </a:ext>
            </a:extLst>
          </p:cNvPr>
          <p:cNvSpPr txBox="1"/>
          <p:nvPr/>
        </p:nvSpPr>
        <p:spPr>
          <a:xfrm>
            <a:off x="9500038" y="2794726"/>
            <a:ext cx="742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네트워크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스위치</a:t>
            </a:r>
          </a:p>
        </p:txBody>
      </p:sp>
      <p:pic>
        <p:nvPicPr>
          <p:cNvPr id="152" name="Picture 5" descr="E:\작업디스크\디자인제안서\사용이미지\PNG_090916\2)_HW부분\스피드돔용카메라.png">
            <a:extLst>
              <a:ext uri="{FF2B5EF4-FFF2-40B4-BE49-F238E27FC236}">
                <a16:creationId xmlns:a16="http://schemas.microsoft.com/office/drawing/2014/main" id="{7A386494-622F-44D9-AD23-268C96F57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406" y="5326051"/>
            <a:ext cx="262927" cy="32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" name="사각형: 둥근 모서리 152">
            <a:extLst>
              <a:ext uri="{FF2B5EF4-FFF2-40B4-BE49-F238E27FC236}">
                <a16:creationId xmlns:a16="http://schemas.microsoft.com/office/drawing/2014/main" id="{76C0498C-986F-4907-8ECA-D668A3387998}"/>
              </a:ext>
            </a:extLst>
          </p:cNvPr>
          <p:cNvSpPr/>
          <p:nvPr/>
        </p:nvSpPr>
        <p:spPr>
          <a:xfrm>
            <a:off x="5906001" y="2303124"/>
            <a:ext cx="699593" cy="839799"/>
          </a:xfrm>
          <a:prstGeom prst="roundRect">
            <a:avLst>
              <a:gd name="adj" fmla="val 610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강우량계</a:t>
            </a:r>
          </a:p>
        </p:txBody>
      </p:sp>
      <p:pic>
        <p:nvPicPr>
          <p:cNvPr id="154" name="Picture 2">
            <a:extLst>
              <a:ext uri="{FF2B5EF4-FFF2-40B4-BE49-F238E27FC236}">
                <a16:creationId xmlns:a16="http://schemas.microsoft.com/office/drawing/2014/main" id="{0B5766C7-BE6F-4928-94F6-0850EEC0E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96" y="2438716"/>
            <a:ext cx="329410" cy="39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5" name="직선 화살표 연결선 154">
            <a:extLst>
              <a:ext uri="{FF2B5EF4-FFF2-40B4-BE49-F238E27FC236}">
                <a16:creationId xmlns:a16="http://schemas.microsoft.com/office/drawing/2014/main" id="{CCE37822-70AE-4690-A69A-10E1B5AB4290}"/>
              </a:ext>
            </a:extLst>
          </p:cNvPr>
          <p:cNvCxnSpPr>
            <a:cxnSpLocks/>
          </p:cNvCxnSpPr>
          <p:nvPr/>
        </p:nvCxnSpPr>
        <p:spPr>
          <a:xfrm>
            <a:off x="6623771" y="2736201"/>
            <a:ext cx="517583" cy="645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직선 화살표 연결선 155">
            <a:extLst>
              <a:ext uri="{FF2B5EF4-FFF2-40B4-BE49-F238E27FC236}">
                <a16:creationId xmlns:a16="http://schemas.microsoft.com/office/drawing/2014/main" id="{AB8F0F4E-6AB0-4102-B4AF-40CF27DF006A}"/>
              </a:ext>
            </a:extLst>
          </p:cNvPr>
          <p:cNvCxnSpPr>
            <a:cxnSpLocks/>
          </p:cNvCxnSpPr>
          <p:nvPr/>
        </p:nvCxnSpPr>
        <p:spPr>
          <a:xfrm>
            <a:off x="6608819" y="4542639"/>
            <a:ext cx="509516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화살표 연결선 156">
            <a:extLst>
              <a:ext uri="{FF2B5EF4-FFF2-40B4-BE49-F238E27FC236}">
                <a16:creationId xmlns:a16="http://schemas.microsoft.com/office/drawing/2014/main" id="{0F1B254E-5253-4373-BE51-59B69C34A764}"/>
              </a:ext>
            </a:extLst>
          </p:cNvPr>
          <p:cNvCxnSpPr>
            <a:cxnSpLocks/>
          </p:cNvCxnSpPr>
          <p:nvPr/>
        </p:nvCxnSpPr>
        <p:spPr>
          <a:xfrm>
            <a:off x="6589830" y="5549815"/>
            <a:ext cx="53505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타원 157">
            <a:extLst>
              <a:ext uri="{FF2B5EF4-FFF2-40B4-BE49-F238E27FC236}">
                <a16:creationId xmlns:a16="http://schemas.microsoft.com/office/drawing/2014/main" id="{6F6B9139-6F84-434F-9C03-AC7B77A45E3D}"/>
              </a:ext>
            </a:extLst>
          </p:cNvPr>
          <p:cNvSpPr/>
          <p:nvPr/>
        </p:nvSpPr>
        <p:spPr>
          <a:xfrm>
            <a:off x="1118047" y="3592350"/>
            <a:ext cx="161991" cy="1619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1</a:t>
            </a:r>
            <a:endParaRPr lang="ko-KR" altLang="en-US" sz="1200" b="1" dirty="0"/>
          </a:p>
        </p:txBody>
      </p:sp>
      <p:sp>
        <p:nvSpPr>
          <p:cNvPr id="159" name="타원 158">
            <a:extLst>
              <a:ext uri="{FF2B5EF4-FFF2-40B4-BE49-F238E27FC236}">
                <a16:creationId xmlns:a16="http://schemas.microsoft.com/office/drawing/2014/main" id="{11A1ADCB-DF1F-4A5A-A81D-AFFC64D5F8FB}"/>
              </a:ext>
            </a:extLst>
          </p:cNvPr>
          <p:cNvSpPr/>
          <p:nvPr/>
        </p:nvSpPr>
        <p:spPr>
          <a:xfrm>
            <a:off x="2783715" y="3581566"/>
            <a:ext cx="161991" cy="1619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2</a:t>
            </a:r>
            <a:endParaRPr lang="ko-KR" altLang="en-US" sz="1200" b="1" dirty="0"/>
          </a:p>
        </p:txBody>
      </p:sp>
      <p:sp>
        <p:nvSpPr>
          <p:cNvPr id="160" name="타원 159">
            <a:extLst>
              <a:ext uri="{FF2B5EF4-FFF2-40B4-BE49-F238E27FC236}">
                <a16:creationId xmlns:a16="http://schemas.microsoft.com/office/drawing/2014/main" id="{789AD8EE-8BED-4AC4-8A1E-5D0C1E973C70}"/>
              </a:ext>
            </a:extLst>
          </p:cNvPr>
          <p:cNvSpPr/>
          <p:nvPr/>
        </p:nvSpPr>
        <p:spPr>
          <a:xfrm>
            <a:off x="4415358" y="3578716"/>
            <a:ext cx="161991" cy="16199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/>
              <a:t>3</a:t>
            </a:r>
            <a:endParaRPr lang="ko-KR" altLang="en-US" sz="1200" b="1" dirty="0"/>
          </a:p>
        </p:txBody>
      </p:sp>
      <p:grpSp>
        <p:nvGrpSpPr>
          <p:cNvPr id="161" name="그룹 160">
            <a:extLst>
              <a:ext uri="{FF2B5EF4-FFF2-40B4-BE49-F238E27FC236}">
                <a16:creationId xmlns:a16="http://schemas.microsoft.com/office/drawing/2014/main" id="{B0D12577-0E8B-438C-8817-EB03E2C04EE1}"/>
              </a:ext>
            </a:extLst>
          </p:cNvPr>
          <p:cNvGrpSpPr/>
          <p:nvPr/>
        </p:nvGrpSpPr>
        <p:grpSpPr>
          <a:xfrm>
            <a:off x="792959" y="5897530"/>
            <a:ext cx="4727702" cy="288000"/>
            <a:chOff x="905881" y="6017715"/>
            <a:chExt cx="4805691" cy="288000"/>
          </a:xfrm>
        </p:grpSpPr>
        <p:grpSp>
          <p:nvGrpSpPr>
            <p:cNvPr id="162" name="그룹 161">
              <a:extLst>
                <a:ext uri="{FF2B5EF4-FFF2-40B4-BE49-F238E27FC236}">
                  <a16:creationId xmlns:a16="http://schemas.microsoft.com/office/drawing/2014/main" id="{1F3A7A46-94AC-4C7C-8C4D-6350C4A18BBE}"/>
                </a:ext>
              </a:extLst>
            </p:cNvPr>
            <p:cNvGrpSpPr/>
            <p:nvPr/>
          </p:nvGrpSpPr>
          <p:grpSpPr>
            <a:xfrm>
              <a:off x="905881" y="6017715"/>
              <a:ext cx="4805691" cy="288000"/>
              <a:chOff x="437653" y="3510738"/>
              <a:chExt cx="4537853" cy="288000"/>
            </a:xfrm>
          </p:grpSpPr>
          <p:sp>
            <p:nvSpPr>
              <p:cNvPr id="165" name="직사각형 164">
                <a:extLst>
                  <a:ext uri="{FF2B5EF4-FFF2-40B4-BE49-F238E27FC236}">
                    <a16:creationId xmlns:a16="http://schemas.microsoft.com/office/drawing/2014/main" id="{92BDE07C-6988-4267-A109-054BBDE13A55}"/>
                  </a:ext>
                </a:extLst>
              </p:cNvPr>
              <p:cNvSpPr/>
              <p:nvPr/>
            </p:nvSpPr>
            <p:spPr>
              <a:xfrm>
                <a:off x="437653" y="3510738"/>
                <a:ext cx="4454213" cy="288000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</a:gsLst>
                <a:lin ang="2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166" name="그룹 165">
                <a:extLst>
                  <a:ext uri="{FF2B5EF4-FFF2-40B4-BE49-F238E27FC236}">
                    <a16:creationId xmlns:a16="http://schemas.microsoft.com/office/drawing/2014/main" id="{6A9CCCC3-12BB-4BB7-9CD8-B728874B7FE4}"/>
                  </a:ext>
                </a:extLst>
              </p:cNvPr>
              <p:cNvGrpSpPr/>
              <p:nvPr/>
            </p:nvGrpSpPr>
            <p:grpSpPr>
              <a:xfrm>
                <a:off x="534297" y="3543428"/>
                <a:ext cx="608902" cy="220167"/>
                <a:chOff x="1265139" y="5494333"/>
                <a:chExt cx="608902" cy="220167"/>
              </a:xfrm>
            </p:grpSpPr>
            <p:sp>
              <p:nvSpPr>
                <p:cNvPr id="179" name="타원 178">
                  <a:extLst>
                    <a:ext uri="{FF2B5EF4-FFF2-40B4-BE49-F238E27FC236}">
                      <a16:creationId xmlns:a16="http://schemas.microsoft.com/office/drawing/2014/main" id="{BEE95776-80D1-4349-8029-12F60CFC6AB9}"/>
                    </a:ext>
                  </a:extLst>
                </p:cNvPr>
                <p:cNvSpPr/>
                <p:nvPr/>
              </p:nvSpPr>
              <p:spPr>
                <a:xfrm>
                  <a:off x="1265139" y="5538666"/>
                  <a:ext cx="146738" cy="14674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b="1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1</a:t>
                  </a:r>
                  <a:endParaRPr lang="ko-KR" altLang="en-US" sz="900" b="1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  <p:sp>
              <p:nvSpPr>
                <p:cNvPr id="180" name="TextBox 179">
                  <a:extLst>
                    <a:ext uri="{FF2B5EF4-FFF2-40B4-BE49-F238E27FC236}">
                      <a16:creationId xmlns:a16="http://schemas.microsoft.com/office/drawing/2014/main" id="{DB2F78A3-228B-41BB-8905-1FC2CFFA6175}"/>
                    </a:ext>
                  </a:extLst>
                </p:cNvPr>
                <p:cNvSpPr txBox="1"/>
                <p:nvPr/>
              </p:nvSpPr>
              <p:spPr>
                <a:xfrm>
                  <a:off x="1346583" y="5494333"/>
                  <a:ext cx="527458" cy="220167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alpha val="0"/>
                    </a:schemeClr>
                  </a:solidFill>
                </a:ln>
              </p:spPr>
              <p:txBody>
                <a:bodyPr wrap="square" tIns="0" bIns="0" rtlCol="0" anchor="ctr">
                  <a:noAutofit/>
                </a:bodyPr>
                <a:lstStyle>
                  <a:defPPr>
                    <a:defRPr lang="en-US"/>
                  </a:defPPr>
                  <a:lvl1pPr>
                    <a:defRPr sz="10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KoPub돋움체 Light" panose="00000300000000000000" pitchFamily="2" charset="-127"/>
                      <a:ea typeface="KoPub돋움체 Light" panose="00000300000000000000" pitchFamily="2" charset="-127"/>
                    </a:defRPr>
                  </a:lvl1pPr>
                </a:lstStyle>
                <a:p>
                  <a:r>
                    <a:rPr lang="ko-KR" altLang="en-US" sz="900" spc="-40" dirty="0" err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수위계</a:t>
                  </a:r>
                  <a:endParaRPr lang="ko-KR" altLang="en-US" sz="900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</p:grpSp>
          <p:grpSp>
            <p:nvGrpSpPr>
              <p:cNvPr id="167" name="그룹 166">
                <a:extLst>
                  <a:ext uri="{FF2B5EF4-FFF2-40B4-BE49-F238E27FC236}">
                    <a16:creationId xmlns:a16="http://schemas.microsoft.com/office/drawing/2014/main" id="{6709B61E-38B5-4CE8-ABA0-DBD69A4EAB88}"/>
                  </a:ext>
                </a:extLst>
              </p:cNvPr>
              <p:cNvGrpSpPr/>
              <p:nvPr/>
            </p:nvGrpSpPr>
            <p:grpSpPr>
              <a:xfrm>
                <a:off x="1022684" y="3543428"/>
                <a:ext cx="986958" cy="212973"/>
                <a:chOff x="1865805" y="5494333"/>
                <a:chExt cx="986958" cy="212973"/>
              </a:xfrm>
            </p:grpSpPr>
            <p:sp>
              <p:nvSpPr>
                <p:cNvPr id="177" name="타원 176">
                  <a:extLst>
                    <a:ext uri="{FF2B5EF4-FFF2-40B4-BE49-F238E27FC236}">
                      <a16:creationId xmlns:a16="http://schemas.microsoft.com/office/drawing/2014/main" id="{4CBA1A8D-AEFF-4528-8FDE-76E4DEBB2458}"/>
                    </a:ext>
                  </a:extLst>
                </p:cNvPr>
                <p:cNvSpPr/>
                <p:nvPr/>
              </p:nvSpPr>
              <p:spPr>
                <a:xfrm>
                  <a:off x="1865805" y="5538666"/>
                  <a:ext cx="146738" cy="14674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b="1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2</a:t>
                  </a:r>
                  <a:endParaRPr lang="ko-KR" altLang="en-US" sz="900" b="1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  <p:sp>
              <p:nvSpPr>
                <p:cNvPr id="178" name="TextBox 177">
                  <a:extLst>
                    <a:ext uri="{FF2B5EF4-FFF2-40B4-BE49-F238E27FC236}">
                      <a16:creationId xmlns:a16="http://schemas.microsoft.com/office/drawing/2014/main" id="{120E6C2B-1E77-47EB-8A61-08BCD4B7CDF2}"/>
                    </a:ext>
                  </a:extLst>
                </p:cNvPr>
                <p:cNvSpPr txBox="1"/>
                <p:nvPr/>
              </p:nvSpPr>
              <p:spPr>
                <a:xfrm>
                  <a:off x="1947247" y="5494333"/>
                  <a:ext cx="905516" cy="212973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alpha val="0"/>
                    </a:schemeClr>
                  </a:solidFill>
                </a:ln>
              </p:spPr>
              <p:txBody>
                <a:bodyPr wrap="square" tIns="0" bIns="0" rtlCol="0" anchor="ctr">
                  <a:noAutofit/>
                </a:bodyPr>
                <a:lstStyle>
                  <a:defPPr>
                    <a:defRPr lang="en-US"/>
                  </a:defPPr>
                  <a:lvl1pPr>
                    <a:defRPr sz="10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KoPub돋움체 Light" panose="00000300000000000000" pitchFamily="2" charset="-127"/>
                      <a:ea typeface="KoPub돋움체 Light" panose="00000300000000000000" pitchFamily="2" charset="-127"/>
                    </a:defRPr>
                  </a:lvl1pPr>
                </a:lstStyle>
                <a:p>
                  <a:r>
                    <a:rPr lang="en-US" altLang="ko-KR" sz="900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CCTV</a:t>
                  </a:r>
                  <a:endParaRPr lang="ko-KR" altLang="en-US" sz="900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</p:grpSp>
          <p:grpSp>
            <p:nvGrpSpPr>
              <p:cNvPr id="168" name="그룹 167">
                <a:extLst>
                  <a:ext uri="{FF2B5EF4-FFF2-40B4-BE49-F238E27FC236}">
                    <a16:creationId xmlns:a16="http://schemas.microsoft.com/office/drawing/2014/main" id="{D9DD4B67-C5E2-4D0E-8841-BA924DECAE26}"/>
                  </a:ext>
                </a:extLst>
              </p:cNvPr>
              <p:cNvGrpSpPr/>
              <p:nvPr/>
            </p:nvGrpSpPr>
            <p:grpSpPr>
              <a:xfrm>
                <a:off x="2073091" y="3550382"/>
                <a:ext cx="734007" cy="220167"/>
                <a:chOff x="2684770" y="5508481"/>
                <a:chExt cx="734007" cy="220167"/>
              </a:xfrm>
            </p:grpSpPr>
            <p:sp>
              <p:nvSpPr>
                <p:cNvPr id="175" name="타원 174">
                  <a:extLst>
                    <a:ext uri="{FF2B5EF4-FFF2-40B4-BE49-F238E27FC236}">
                      <a16:creationId xmlns:a16="http://schemas.microsoft.com/office/drawing/2014/main" id="{BCD0297F-1E83-4A90-9AF8-6F146C5E515E}"/>
                    </a:ext>
                  </a:extLst>
                </p:cNvPr>
                <p:cNvSpPr/>
                <p:nvPr/>
              </p:nvSpPr>
              <p:spPr>
                <a:xfrm>
                  <a:off x="2684770" y="5545195"/>
                  <a:ext cx="146738" cy="14674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b="1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4</a:t>
                  </a:r>
                  <a:endParaRPr lang="ko-KR" altLang="en-US" sz="900" b="1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  <p:sp>
              <p:nvSpPr>
                <p:cNvPr id="176" name="TextBox 175">
                  <a:extLst>
                    <a:ext uri="{FF2B5EF4-FFF2-40B4-BE49-F238E27FC236}">
                      <a16:creationId xmlns:a16="http://schemas.microsoft.com/office/drawing/2014/main" id="{07F1A179-44BF-4287-B244-92B0249A97BD}"/>
                    </a:ext>
                  </a:extLst>
                </p:cNvPr>
                <p:cNvSpPr txBox="1"/>
                <p:nvPr/>
              </p:nvSpPr>
              <p:spPr>
                <a:xfrm>
                  <a:off x="2770460" y="5508481"/>
                  <a:ext cx="648317" cy="220167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alpha val="0"/>
                    </a:schemeClr>
                  </a:solidFill>
                </a:ln>
              </p:spPr>
              <p:txBody>
                <a:bodyPr wrap="square" tIns="0" bIns="0" rtlCol="0" anchor="ctr">
                  <a:noAutofit/>
                </a:bodyPr>
                <a:lstStyle>
                  <a:defPPr>
                    <a:defRPr lang="en-US"/>
                  </a:defPPr>
                  <a:lvl1pPr>
                    <a:defRPr sz="10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KoPub돋움체 Light" panose="00000300000000000000" pitchFamily="2" charset="-127"/>
                      <a:ea typeface="KoPub돋움체 Light" panose="00000300000000000000" pitchFamily="2" charset="-127"/>
                    </a:defRPr>
                  </a:lvl1pPr>
                </a:lstStyle>
                <a:p>
                  <a:r>
                    <a:rPr lang="ko-KR" altLang="en-US" sz="900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방송스피커</a:t>
                  </a:r>
                </a:p>
              </p:txBody>
            </p:sp>
          </p:grpSp>
          <p:grpSp>
            <p:nvGrpSpPr>
              <p:cNvPr id="169" name="그룹 168">
                <a:extLst>
                  <a:ext uri="{FF2B5EF4-FFF2-40B4-BE49-F238E27FC236}">
                    <a16:creationId xmlns:a16="http://schemas.microsoft.com/office/drawing/2014/main" id="{0F7F0F2A-07DB-4EDE-BF7A-33D2211CE383}"/>
                  </a:ext>
                </a:extLst>
              </p:cNvPr>
              <p:cNvGrpSpPr/>
              <p:nvPr/>
            </p:nvGrpSpPr>
            <p:grpSpPr>
              <a:xfrm>
                <a:off x="2773033" y="3542550"/>
                <a:ext cx="1572845" cy="227361"/>
                <a:chOff x="3605948" y="5500649"/>
                <a:chExt cx="1572845" cy="227361"/>
              </a:xfrm>
            </p:grpSpPr>
            <p:sp>
              <p:nvSpPr>
                <p:cNvPr id="173" name="타원 172">
                  <a:extLst>
                    <a:ext uri="{FF2B5EF4-FFF2-40B4-BE49-F238E27FC236}">
                      <a16:creationId xmlns:a16="http://schemas.microsoft.com/office/drawing/2014/main" id="{F6DF7B58-4A78-489A-A4BA-F1603FC1C800}"/>
                    </a:ext>
                  </a:extLst>
                </p:cNvPr>
                <p:cNvSpPr/>
                <p:nvPr/>
              </p:nvSpPr>
              <p:spPr>
                <a:xfrm>
                  <a:off x="3605948" y="5545194"/>
                  <a:ext cx="146738" cy="14674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b="1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5</a:t>
                  </a:r>
                  <a:endParaRPr lang="ko-KR" altLang="en-US" sz="900" b="1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  <p:sp>
              <p:nvSpPr>
                <p:cNvPr id="174" name="TextBox 173">
                  <a:extLst>
                    <a:ext uri="{FF2B5EF4-FFF2-40B4-BE49-F238E27FC236}">
                      <a16:creationId xmlns:a16="http://schemas.microsoft.com/office/drawing/2014/main" id="{B283CE3C-2113-417C-9B4A-22F02FA65FED}"/>
                    </a:ext>
                  </a:extLst>
                </p:cNvPr>
                <p:cNvSpPr txBox="1"/>
                <p:nvPr/>
              </p:nvSpPr>
              <p:spPr>
                <a:xfrm>
                  <a:off x="3697713" y="5500649"/>
                  <a:ext cx="1481080" cy="227361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alpha val="0"/>
                    </a:schemeClr>
                  </a:solidFill>
                </a:ln>
              </p:spPr>
              <p:txBody>
                <a:bodyPr wrap="square" tIns="0" bIns="0" rtlCol="0" anchor="ctr">
                  <a:noAutofit/>
                </a:bodyPr>
                <a:lstStyle>
                  <a:defPPr>
                    <a:defRPr lang="en-US"/>
                  </a:defPPr>
                  <a:lvl1pPr>
                    <a:defRPr sz="10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KoPub돋움체 Light" panose="00000300000000000000" pitchFamily="2" charset="-127"/>
                      <a:ea typeface="KoPub돋움체 Light" panose="00000300000000000000" pitchFamily="2" charset="-127"/>
                    </a:defRPr>
                  </a:lvl1pPr>
                </a:lstStyle>
                <a:p>
                  <a:r>
                    <a:rPr lang="ko-KR" altLang="en-US" sz="900" spc="-40" dirty="0" err="1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원격단말함체</a:t>
                  </a:r>
                  <a:r>
                    <a:rPr lang="en-US" altLang="ko-KR" sz="900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(RTU/LTE</a:t>
                  </a:r>
                  <a:r>
                    <a:rPr lang="ko-KR" altLang="en-US" sz="900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모뎀 등</a:t>
                  </a:r>
                  <a:r>
                    <a:rPr lang="en-US" altLang="ko-KR" sz="900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)</a:t>
                  </a:r>
                  <a:endParaRPr lang="ko-KR" altLang="en-US" sz="900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</p:grpSp>
          <p:grpSp>
            <p:nvGrpSpPr>
              <p:cNvPr id="170" name="그룹 169">
                <a:extLst>
                  <a:ext uri="{FF2B5EF4-FFF2-40B4-BE49-F238E27FC236}">
                    <a16:creationId xmlns:a16="http://schemas.microsoft.com/office/drawing/2014/main" id="{C25D6631-9EEC-45CD-89B8-81BABBC428AF}"/>
                  </a:ext>
                </a:extLst>
              </p:cNvPr>
              <p:cNvGrpSpPr/>
              <p:nvPr/>
            </p:nvGrpSpPr>
            <p:grpSpPr>
              <a:xfrm>
                <a:off x="4303660" y="3540713"/>
                <a:ext cx="671846" cy="227361"/>
                <a:chOff x="4024072" y="5506006"/>
                <a:chExt cx="671846" cy="227361"/>
              </a:xfrm>
            </p:grpSpPr>
            <p:sp>
              <p:nvSpPr>
                <p:cNvPr id="171" name="타원 170">
                  <a:extLst>
                    <a:ext uri="{FF2B5EF4-FFF2-40B4-BE49-F238E27FC236}">
                      <a16:creationId xmlns:a16="http://schemas.microsoft.com/office/drawing/2014/main" id="{D7564C8A-74D4-4F57-8193-D329B6513D22}"/>
                    </a:ext>
                  </a:extLst>
                </p:cNvPr>
                <p:cNvSpPr/>
                <p:nvPr/>
              </p:nvSpPr>
              <p:spPr>
                <a:xfrm>
                  <a:off x="4024072" y="5553747"/>
                  <a:ext cx="146738" cy="14674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ko-KR" sz="900" b="1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bg1"/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6</a:t>
                  </a:r>
                  <a:endParaRPr lang="ko-KR" altLang="en-US" sz="900" b="1" spc="-4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endParaRPr>
                </a:p>
              </p:txBody>
            </p:sp>
            <p:sp>
              <p:nvSpPr>
                <p:cNvPr id="172" name="TextBox 171">
                  <a:extLst>
                    <a:ext uri="{FF2B5EF4-FFF2-40B4-BE49-F238E27FC236}">
                      <a16:creationId xmlns:a16="http://schemas.microsoft.com/office/drawing/2014/main" id="{C565B395-8BCC-43D9-B242-0ECAE0FF74A4}"/>
                    </a:ext>
                  </a:extLst>
                </p:cNvPr>
                <p:cNvSpPr txBox="1"/>
                <p:nvPr/>
              </p:nvSpPr>
              <p:spPr>
                <a:xfrm>
                  <a:off x="4109050" y="5506006"/>
                  <a:ext cx="586868" cy="227361"/>
                </a:xfrm>
                <a:prstGeom prst="rect">
                  <a:avLst/>
                </a:prstGeom>
                <a:noFill/>
                <a:ln>
                  <a:solidFill>
                    <a:schemeClr val="accent1">
                      <a:alpha val="0"/>
                    </a:schemeClr>
                  </a:solidFill>
                </a:ln>
              </p:spPr>
              <p:txBody>
                <a:bodyPr wrap="square" tIns="0" bIns="0" rtlCol="0" anchor="ctr">
                  <a:noAutofit/>
                </a:bodyPr>
                <a:lstStyle>
                  <a:defPPr>
                    <a:defRPr lang="en-US"/>
                  </a:defPPr>
                  <a:lvl1pPr>
                    <a:defRPr sz="1000">
                      <a:ln>
                        <a:solidFill>
                          <a:schemeClr val="accent1">
                            <a:alpha val="0"/>
                          </a:schemeClr>
                        </a:solidFill>
                      </a:ln>
                      <a:solidFill>
                        <a:schemeClr val="bg1">
                          <a:lumMod val="50000"/>
                        </a:schemeClr>
                      </a:solidFill>
                      <a:latin typeface="KoPub돋움체 Light" panose="00000300000000000000" pitchFamily="2" charset="-127"/>
                      <a:ea typeface="KoPub돋움체 Light" panose="00000300000000000000" pitchFamily="2" charset="-127"/>
                    </a:defRPr>
                  </a:lvl1pPr>
                </a:lstStyle>
                <a:p>
                  <a:r>
                    <a:rPr lang="ko-KR" altLang="en-US" sz="900" spc="-40" dirty="0">
                      <a:ln>
                        <a:solidFill>
                          <a:schemeClr val="accent1">
                            <a:shade val="50000"/>
                            <a:alpha val="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oPub돋움체 Medium" panose="00000600000000000000" pitchFamily="2" charset="-127"/>
                      <a:ea typeface="KoPub돋움체 Medium" panose="00000600000000000000" pitchFamily="2" charset="-127"/>
                    </a:rPr>
                    <a:t>강우량계</a:t>
                  </a:r>
                </a:p>
              </p:txBody>
            </p:sp>
          </p:grpSp>
        </p:grpSp>
        <p:sp>
          <p:nvSpPr>
            <p:cNvPr id="163" name="타원 162">
              <a:extLst>
                <a:ext uri="{FF2B5EF4-FFF2-40B4-BE49-F238E27FC236}">
                  <a16:creationId xmlns:a16="http://schemas.microsoft.com/office/drawing/2014/main" id="{CA482C63-6CF9-4E07-8E81-42D6497C042B}"/>
                </a:ext>
              </a:extLst>
            </p:cNvPr>
            <p:cNvSpPr/>
            <p:nvPr/>
          </p:nvSpPr>
          <p:spPr>
            <a:xfrm>
              <a:off x="2074872" y="6094736"/>
              <a:ext cx="155399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3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96886E13-89E0-48BD-8021-595BF89E0E0D}"/>
                </a:ext>
              </a:extLst>
            </p:cNvPr>
            <p:cNvSpPr txBox="1"/>
            <p:nvPr/>
          </p:nvSpPr>
          <p:spPr>
            <a:xfrm>
              <a:off x="2178888" y="6050405"/>
              <a:ext cx="511510" cy="21934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경광등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181" name="사각형: 둥근 모서리 180">
            <a:extLst>
              <a:ext uri="{FF2B5EF4-FFF2-40B4-BE49-F238E27FC236}">
                <a16:creationId xmlns:a16="http://schemas.microsoft.com/office/drawing/2014/main" id="{0FC96CB9-B105-44E7-976F-4DCE8E546FC0}"/>
              </a:ext>
            </a:extLst>
          </p:cNvPr>
          <p:cNvSpPr/>
          <p:nvPr/>
        </p:nvSpPr>
        <p:spPr>
          <a:xfrm>
            <a:off x="8320295" y="4566608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동보 방송</a:t>
            </a:r>
          </a:p>
        </p:txBody>
      </p:sp>
      <p:pic>
        <p:nvPicPr>
          <p:cNvPr id="182" name="그림 181">
            <a:extLst>
              <a:ext uri="{FF2B5EF4-FFF2-40B4-BE49-F238E27FC236}">
                <a16:creationId xmlns:a16="http://schemas.microsoft.com/office/drawing/2014/main" id="{C90FC84F-DB5B-4B7B-95D6-21BA5BCCF4C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79697" y="5684222"/>
            <a:ext cx="358847" cy="309127"/>
          </a:xfrm>
          <a:prstGeom prst="rect">
            <a:avLst/>
          </a:prstGeom>
        </p:spPr>
      </p:pic>
      <p:pic>
        <p:nvPicPr>
          <p:cNvPr id="183" name="그림 182">
            <a:extLst>
              <a:ext uri="{FF2B5EF4-FFF2-40B4-BE49-F238E27FC236}">
                <a16:creationId xmlns:a16="http://schemas.microsoft.com/office/drawing/2014/main" id="{52D4BE04-98E8-4C68-89C6-EAEC40E4A08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07949" y="5123917"/>
            <a:ext cx="307419" cy="307419"/>
          </a:xfrm>
          <a:prstGeom prst="rect">
            <a:avLst/>
          </a:prstGeom>
        </p:spPr>
      </p:pic>
      <p:sp>
        <p:nvSpPr>
          <p:cNvPr id="184" name="TextBox 183">
            <a:extLst>
              <a:ext uri="{FF2B5EF4-FFF2-40B4-BE49-F238E27FC236}">
                <a16:creationId xmlns:a16="http://schemas.microsoft.com/office/drawing/2014/main" id="{B4323081-C8FC-49F6-B69C-D13C7C36306B}"/>
              </a:ext>
            </a:extLst>
          </p:cNvPr>
          <p:cNvSpPr txBox="1"/>
          <p:nvPr/>
        </p:nvSpPr>
        <p:spPr>
          <a:xfrm>
            <a:off x="8052604" y="5426634"/>
            <a:ext cx="607400" cy="276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또는</a:t>
            </a:r>
          </a:p>
        </p:txBody>
      </p:sp>
      <p:pic>
        <p:nvPicPr>
          <p:cNvPr id="185" name="그림 184">
            <a:extLst>
              <a:ext uri="{FF2B5EF4-FFF2-40B4-BE49-F238E27FC236}">
                <a16:creationId xmlns:a16="http://schemas.microsoft.com/office/drawing/2014/main" id="{56AC231D-44CD-46F7-BB5C-A4A3D28CB27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4" y="4001365"/>
            <a:ext cx="1201016" cy="1774090"/>
          </a:xfrm>
          <a:prstGeom prst="rect">
            <a:avLst/>
          </a:prstGeom>
        </p:spPr>
      </p:pic>
      <p:pic>
        <p:nvPicPr>
          <p:cNvPr id="186" name="그림 185">
            <a:extLst>
              <a:ext uri="{FF2B5EF4-FFF2-40B4-BE49-F238E27FC236}">
                <a16:creationId xmlns:a16="http://schemas.microsoft.com/office/drawing/2014/main" id="{35E27C05-ED96-484A-B8B3-C72AC870972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73" y="4043104"/>
            <a:ext cx="1201016" cy="1731414"/>
          </a:xfrm>
          <a:prstGeom prst="rect">
            <a:avLst/>
          </a:prstGeom>
        </p:spPr>
      </p:pic>
      <p:pic>
        <p:nvPicPr>
          <p:cNvPr id="187" name="그림 186">
            <a:extLst>
              <a:ext uri="{FF2B5EF4-FFF2-40B4-BE49-F238E27FC236}">
                <a16:creationId xmlns:a16="http://schemas.microsoft.com/office/drawing/2014/main" id="{80059B86-FF1E-4170-B146-BB5535E87B7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608" y="4001365"/>
            <a:ext cx="1201016" cy="1774090"/>
          </a:xfrm>
          <a:prstGeom prst="rect">
            <a:avLst/>
          </a:prstGeom>
        </p:spPr>
      </p:pic>
      <p:sp>
        <p:nvSpPr>
          <p:cNvPr id="188" name="직사각형 187">
            <a:extLst>
              <a:ext uri="{FF2B5EF4-FFF2-40B4-BE49-F238E27FC236}">
                <a16:creationId xmlns:a16="http://schemas.microsoft.com/office/drawing/2014/main" id="{55D81DDE-4B33-4428-BB20-0E7D9E0081E2}"/>
              </a:ext>
            </a:extLst>
          </p:cNvPr>
          <p:cNvSpPr/>
          <p:nvPr/>
        </p:nvSpPr>
        <p:spPr>
          <a:xfrm flipH="1">
            <a:off x="2537909" y="564284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45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1DA98708-49F8-4433-8606-56C75F4107F5}"/>
              </a:ext>
            </a:extLst>
          </p:cNvPr>
          <p:cNvGrpSpPr/>
          <p:nvPr/>
        </p:nvGrpSpPr>
        <p:grpSpPr>
          <a:xfrm>
            <a:off x="341191" y="693331"/>
            <a:ext cx="10817584" cy="631776"/>
            <a:chOff x="428276" y="638355"/>
            <a:chExt cx="5386338" cy="631776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D7055AB-0AB1-4652-A53C-5F9ECC9483B9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04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E9D4989-6A26-46A6-A691-E1CFA27B6D7E}"/>
                </a:ext>
              </a:extLst>
            </p:cNvPr>
            <p:cNvSpPr/>
            <p:nvPr/>
          </p:nvSpPr>
          <p:spPr>
            <a:xfrm flipH="1">
              <a:off x="1503441" y="654578"/>
              <a:ext cx="4311173" cy="615553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ASTER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활용 예시 </a:t>
              </a:r>
              <a:r>
                <a:rPr lang="en-US" altLang="ko-KR" sz="28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#3</a:t>
              </a:r>
              <a:r>
                <a:rPr lang="en-US" altLang="ko-KR" sz="40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– </a:t>
              </a:r>
              <a:r>
                <a:rPr lang="ko-KR" altLang="en-US" sz="2800" b="1" spc="-2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스마트강우관리</a:t>
              </a:r>
              <a:r>
                <a:rPr lang="ko-KR" altLang="en-US" sz="28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시스템</a:t>
              </a:r>
              <a:endParaRPr lang="en-US" altLang="ko-KR" sz="3600" b="1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699784E0-E92B-4FA0-AF4F-229F52094AC2}"/>
              </a:ext>
            </a:extLst>
          </p:cNvPr>
          <p:cNvCxnSpPr>
            <a:cxnSpLocks/>
          </p:cNvCxnSpPr>
          <p:nvPr/>
        </p:nvCxnSpPr>
        <p:spPr>
          <a:xfrm>
            <a:off x="585289" y="1373626"/>
            <a:ext cx="1109027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C6C26D42-F174-4597-92A4-58E6A1F56427}"/>
              </a:ext>
            </a:extLst>
          </p:cNvPr>
          <p:cNvCxnSpPr>
            <a:cxnSpLocks/>
          </p:cNvCxnSpPr>
          <p:nvPr/>
        </p:nvCxnSpPr>
        <p:spPr>
          <a:xfrm>
            <a:off x="550863" y="1373626"/>
            <a:ext cx="828000" cy="0"/>
          </a:xfrm>
          <a:prstGeom prst="line">
            <a:avLst/>
          </a:prstGeom>
          <a:ln w="38100">
            <a:solidFill>
              <a:srgbClr val="288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사각형: 모서리가 접힌 도형 187">
            <a:extLst>
              <a:ext uri="{FF2B5EF4-FFF2-40B4-BE49-F238E27FC236}">
                <a16:creationId xmlns:a16="http://schemas.microsoft.com/office/drawing/2014/main" id="{C2CDCA6B-9186-40F6-949A-24383408972B}"/>
              </a:ext>
            </a:extLst>
          </p:cNvPr>
          <p:cNvSpPr/>
          <p:nvPr/>
        </p:nvSpPr>
        <p:spPr>
          <a:xfrm>
            <a:off x="8852707" y="1985901"/>
            <a:ext cx="2797956" cy="3964047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89" name="사각형: 둥근 모서리 188">
            <a:extLst>
              <a:ext uri="{FF2B5EF4-FFF2-40B4-BE49-F238E27FC236}">
                <a16:creationId xmlns:a16="http://schemas.microsoft.com/office/drawing/2014/main" id="{DFA8C35B-A77B-462A-A48E-0A0A724ADC5B}"/>
              </a:ext>
            </a:extLst>
          </p:cNvPr>
          <p:cNvSpPr/>
          <p:nvPr/>
        </p:nvSpPr>
        <p:spPr>
          <a:xfrm>
            <a:off x="9087082" y="2375383"/>
            <a:ext cx="2386357" cy="1454400"/>
          </a:xfrm>
          <a:prstGeom prst="roundRect">
            <a:avLst>
              <a:gd name="adj" fmla="val 4339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데이터 관리서버</a:t>
            </a:r>
          </a:p>
        </p:txBody>
      </p:sp>
      <p:sp>
        <p:nvSpPr>
          <p:cNvPr id="190" name="사각형: 모서리가 접힌 도형 189">
            <a:extLst>
              <a:ext uri="{FF2B5EF4-FFF2-40B4-BE49-F238E27FC236}">
                <a16:creationId xmlns:a16="http://schemas.microsoft.com/office/drawing/2014/main" id="{BD09478F-785A-4277-9E33-BBEFBE0C04ED}"/>
              </a:ext>
            </a:extLst>
          </p:cNvPr>
          <p:cNvSpPr/>
          <p:nvPr/>
        </p:nvSpPr>
        <p:spPr>
          <a:xfrm>
            <a:off x="560388" y="1966851"/>
            <a:ext cx="4148138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91" name="직사각형 190">
            <a:extLst>
              <a:ext uri="{FF2B5EF4-FFF2-40B4-BE49-F238E27FC236}">
                <a16:creationId xmlns:a16="http://schemas.microsoft.com/office/drawing/2014/main" id="{4B0C058C-A9AD-4874-8235-751D4E57872D}"/>
              </a:ext>
            </a:extLst>
          </p:cNvPr>
          <p:cNvSpPr/>
          <p:nvPr/>
        </p:nvSpPr>
        <p:spPr>
          <a:xfrm>
            <a:off x="775879" y="2684926"/>
            <a:ext cx="1717916" cy="268425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2" name="사각형: 둥근 위쪽 모서리 191">
            <a:extLst>
              <a:ext uri="{FF2B5EF4-FFF2-40B4-BE49-F238E27FC236}">
                <a16:creationId xmlns:a16="http://schemas.microsoft.com/office/drawing/2014/main" id="{8673488C-566E-456D-942B-F43B5F34B7D6}"/>
              </a:ext>
            </a:extLst>
          </p:cNvPr>
          <p:cNvSpPr/>
          <p:nvPr/>
        </p:nvSpPr>
        <p:spPr>
          <a:xfrm>
            <a:off x="775879" y="2395324"/>
            <a:ext cx="1717916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설비 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#1 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93" name="직사각형 192">
            <a:extLst>
              <a:ext uri="{FF2B5EF4-FFF2-40B4-BE49-F238E27FC236}">
                <a16:creationId xmlns:a16="http://schemas.microsoft.com/office/drawing/2014/main" id="{8D266249-7CB7-4F19-922E-07A537EBF1DC}"/>
              </a:ext>
            </a:extLst>
          </p:cNvPr>
          <p:cNvSpPr/>
          <p:nvPr/>
        </p:nvSpPr>
        <p:spPr>
          <a:xfrm>
            <a:off x="2773366" y="2684926"/>
            <a:ext cx="1719667" cy="268425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4" name="사각형: 둥근 위쪽 모서리 193">
            <a:extLst>
              <a:ext uri="{FF2B5EF4-FFF2-40B4-BE49-F238E27FC236}">
                <a16:creationId xmlns:a16="http://schemas.microsoft.com/office/drawing/2014/main" id="{6AE3E09D-FC89-4626-A326-4C505C61689B}"/>
              </a:ext>
            </a:extLst>
          </p:cNvPr>
          <p:cNvSpPr/>
          <p:nvPr/>
        </p:nvSpPr>
        <p:spPr>
          <a:xfrm>
            <a:off x="2773366" y="2395324"/>
            <a:ext cx="1719667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설비 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#n … 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95" name="직사각형 194">
            <a:extLst>
              <a:ext uri="{FF2B5EF4-FFF2-40B4-BE49-F238E27FC236}">
                <a16:creationId xmlns:a16="http://schemas.microsoft.com/office/drawing/2014/main" id="{87D16674-A8C5-4A2D-895F-276860384BC4}"/>
              </a:ext>
            </a:extLst>
          </p:cNvPr>
          <p:cNvSpPr/>
          <p:nvPr/>
        </p:nvSpPr>
        <p:spPr>
          <a:xfrm>
            <a:off x="775878" y="5456184"/>
            <a:ext cx="3717155" cy="28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96" name="그룹 195">
            <a:extLst>
              <a:ext uri="{FF2B5EF4-FFF2-40B4-BE49-F238E27FC236}">
                <a16:creationId xmlns:a16="http://schemas.microsoft.com/office/drawing/2014/main" id="{EA50D982-A8DF-4350-B71B-D104ED0A105C}"/>
              </a:ext>
            </a:extLst>
          </p:cNvPr>
          <p:cNvGrpSpPr/>
          <p:nvPr/>
        </p:nvGrpSpPr>
        <p:grpSpPr>
          <a:xfrm>
            <a:off x="854338" y="5488874"/>
            <a:ext cx="608902" cy="220167"/>
            <a:chOff x="1265139" y="5494333"/>
            <a:chExt cx="608902" cy="220167"/>
          </a:xfrm>
        </p:grpSpPr>
        <p:sp>
          <p:nvSpPr>
            <p:cNvPr id="197" name="타원 196">
              <a:extLst>
                <a:ext uri="{FF2B5EF4-FFF2-40B4-BE49-F238E27FC236}">
                  <a16:creationId xmlns:a16="http://schemas.microsoft.com/office/drawing/2014/main" id="{F1B6FD33-72ED-4FB6-A345-910AF097E49D}"/>
                </a:ext>
              </a:extLst>
            </p:cNvPr>
            <p:cNvSpPr/>
            <p:nvPr/>
          </p:nvSpPr>
          <p:spPr>
            <a:xfrm>
              <a:off x="1265139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1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51960028-C616-49B6-A254-ACD6E992EEE0}"/>
                </a:ext>
              </a:extLst>
            </p:cNvPr>
            <p:cNvSpPr txBox="1"/>
            <p:nvPr/>
          </p:nvSpPr>
          <p:spPr>
            <a:xfrm>
              <a:off x="1346583" y="5494333"/>
              <a:ext cx="527458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en-US" altLang="ko-KR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CCTV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199" name="그룹 198">
            <a:extLst>
              <a:ext uri="{FF2B5EF4-FFF2-40B4-BE49-F238E27FC236}">
                <a16:creationId xmlns:a16="http://schemas.microsoft.com/office/drawing/2014/main" id="{5CFAD2D4-2A2C-43D2-9BA9-F80BC7700725}"/>
              </a:ext>
            </a:extLst>
          </p:cNvPr>
          <p:cNvGrpSpPr/>
          <p:nvPr/>
        </p:nvGrpSpPr>
        <p:grpSpPr>
          <a:xfrm>
            <a:off x="1403791" y="5488874"/>
            <a:ext cx="608902" cy="220167"/>
            <a:chOff x="1926871" y="5494333"/>
            <a:chExt cx="608902" cy="220167"/>
          </a:xfrm>
        </p:grpSpPr>
        <p:sp>
          <p:nvSpPr>
            <p:cNvPr id="200" name="타원 199">
              <a:extLst>
                <a:ext uri="{FF2B5EF4-FFF2-40B4-BE49-F238E27FC236}">
                  <a16:creationId xmlns:a16="http://schemas.microsoft.com/office/drawing/2014/main" id="{9DE28BD2-D356-4D4D-8AAA-D26CC8CA0BA2}"/>
                </a:ext>
              </a:extLst>
            </p:cNvPr>
            <p:cNvSpPr/>
            <p:nvPr/>
          </p:nvSpPr>
          <p:spPr>
            <a:xfrm>
              <a:off x="1926871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2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F76AD737-34D9-4513-AABD-60316C23B5F7}"/>
                </a:ext>
              </a:extLst>
            </p:cNvPr>
            <p:cNvSpPr txBox="1"/>
            <p:nvPr/>
          </p:nvSpPr>
          <p:spPr>
            <a:xfrm>
              <a:off x="2008315" y="5494333"/>
              <a:ext cx="527458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경광등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202" name="그룹 201">
            <a:extLst>
              <a:ext uri="{FF2B5EF4-FFF2-40B4-BE49-F238E27FC236}">
                <a16:creationId xmlns:a16="http://schemas.microsoft.com/office/drawing/2014/main" id="{4B326559-D798-4580-94E4-83C28DA53950}"/>
              </a:ext>
            </a:extLst>
          </p:cNvPr>
          <p:cNvGrpSpPr/>
          <p:nvPr/>
        </p:nvGrpSpPr>
        <p:grpSpPr>
          <a:xfrm>
            <a:off x="1938684" y="5488874"/>
            <a:ext cx="1550193" cy="220167"/>
            <a:chOff x="2588603" y="5494333"/>
            <a:chExt cx="1550193" cy="220167"/>
          </a:xfrm>
        </p:grpSpPr>
        <p:sp>
          <p:nvSpPr>
            <p:cNvPr id="203" name="타원 202">
              <a:extLst>
                <a:ext uri="{FF2B5EF4-FFF2-40B4-BE49-F238E27FC236}">
                  <a16:creationId xmlns:a16="http://schemas.microsoft.com/office/drawing/2014/main" id="{F83EAE82-E1B1-416E-80AF-BD8621E10CB1}"/>
                </a:ext>
              </a:extLst>
            </p:cNvPr>
            <p:cNvSpPr/>
            <p:nvPr/>
          </p:nvSpPr>
          <p:spPr>
            <a:xfrm>
              <a:off x="2588603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3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8506F832-DFE4-4E15-8391-E909137245E8}"/>
                </a:ext>
              </a:extLst>
            </p:cNvPr>
            <p:cNvSpPr txBox="1"/>
            <p:nvPr/>
          </p:nvSpPr>
          <p:spPr>
            <a:xfrm>
              <a:off x="2670047" y="5494333"/>
              <a:ext cx="1468749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원격제어장치</a:t>
              </a:r>
              <a:r>
                <a:rPr lang="en-US" altLang="ko-KR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(RTU)</a:t>
              </a:r>
              <a:r>
                <a:rPr lang="ko-KR" altLang="en-US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900" spc="-4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함체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205" name="그룹 204">
            <a:extLst>
              <a:ext uri="{FF2B5EF4-FFF2-40B4-BE49-F238E27FC236}">
                <a16:creationId xmlns:a16="http://schemas.microsoft.com/office/drawing/2014/main" id="{1BBEDB0A-862A-43C5-BF9C-D57280C8D5AE}"/>
              </a:ext>
            </a:extLst>
          </p:cNvPr>
          <p:cNvGrpSpPr/>
          <p:nvPr/>
        </p:nvGrpSpPr>
        <p:grpSpPr>
          <a:xfrm>
            <a:off x="3294391" y="5488874"/>
            <a:ext cx="646047" cy="220167"/>
            <a:chOff x="3538539" y="5494333"/>
            <a:chExt cx="646047" cy="220167"/>
          </a:xfrm>
        </p:grpSpPr>
        <p:sp>
          <p:nvSpPr>
            <p:cNvPr id="206" name="타원 205">
              <a:extLst>
                <a:ext uri="{FF2B5EF4-FFF2-40B4-BE49-F238E27FC236}">
                  <a16:creationId xmlns:a16="http://schemas.microsoft.com/office/drawing/2014/main" id="{F5A64966-55A8-4665-95EA-57A9EBA01A21}"/>
                </a:ext>
              </a:extLst>
            </p:cNvPr>
            <p:cNvSpPr/>
            <p:nvPr/>
          </p:nvSpPr>
          <p:spPr>
            <a:xfrm>
              <a:off x="3538539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4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F9E66063-528D-4282-B137-A96A5C3BF575}"/>
                </a:ext>
              </a:extLst>
            </p:cNvPr>
            <p:cNvSpPr txBox="1"/>
            <p:nvPr/>
          </p:nvSpPr>
          <p:spPr>
            <a:xfrm>
              <a:off x="3619983" y="5494333"/>
              <a:ext cx="564603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강우량계</a:t>
              </a:r>
            </a:p>
          </p:txBody>
        </p:sp>
      </p:grpSp>
      <p:sp>
        <p:nvSpPr>
          <p:cNvPr id="208" name="사각형: 모서리가 접힌 도형 207">
            <a:extLst>
              <a:ext uri="{FF2B5EF4-FFF2-40B4-BE49-F238E27FC236}">
                <a16:creationId xmlns:a16="http://schemas.microsoft.com/office/drawing/2014/main" id="{7CDED5C2-4E04-4F00-942F-CDF47A73E4A2}"/>
              </a:ext>
            </a:extLst>
          </p:cNvPr>
          <p:cNvSpPr/>
          <p:nvPr/>
        </p:nvSpPr>
        <p:spPr>
          <a:xfrm>
            <a:off x="4708611" y="1985901"/>
            <a:ext cx="2797956" cy="3964940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209" name="사각형: 둥근 모서리 208">
            <a:extLst>
              <a:ext uri="{FF2B5EF4-FFF2-40B4-BE49-F238E27FC236}">
                <a16:creationId xmlns:a16="http://schemas.microsoft.com/office/drawing/2014/main" id="{78921506-0CFA-47B2-B0F0-C201311A8D3C}"/>
              </a:ext>
            </a:extLst>
          </p:cNvPr>
          <p:cNvSpPr/>
          <p:nvPr/>
        </p:nvSpPr>
        <p:spPr>
          <a:xfrm>
            <a:off x="4924102" y="2395324"/>
            <a:ext cx="961632" cy="1030965"/>
          </a:xfrm>
          <a:prstGeom prst="roundRect">
            <a:avLst>
              <a:gd name="adj" fmla="val 610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강우량계</a:t>
            </a:r>
          </a:p>
        </p:txBody>
      </p:sp>
      <p:sp>
        <p:nvSpPr>
          <p:cNvPr id="210" name="사각형: 둥근 모서리 209">
            <a:extLst>
              <a:ext uri="{FF2B5EF4-FFF2-40B4-BE49-F238E27FC236}">
                <a16:creationId xmlns:a16="http://schemas.microsoft.com/office/drawing/2014/main" id="{9B3D6D62-2E16-42FB-B00B-36BEA2C40F19}"/>
              </a:ext>
            </a:extLst>
          </p:cNvPr>
          <p:cNvSpPr/>
          <p:nvPr/>
        </p:nvSpPr>
        <p:spPr>
          <a:xfrm>
            <a:off x="4924102" y="3563796"/>
            <a:ext cx="961632" cy="103096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기타</a:t>
            </a:r>
          </a:p>
        </p:txBody>
      </p:sp>
      <p:sp>
        <p:nvSpPr>
          <p:cNvPr id="211" name="사각형: 둥근 모서리 210">
            <a:extLst>
              <a:ext uri="{FF2B5EF4-FFF2-40B4-BE49-F238E27FC236}">
                <a16:creationId xmlns:a16="http://schemas.microsoft.com/office/drawing/2014/main" id="{C0420F5C-210E-4E07-86A6-37318187F289}"/>
              </a:ext>
            </a:extLst>
          </p:cNvPr>
          <p:cNvSpPr/>
          <p:nvPr/>
        </p:nvSpPr>
        <p:spPr>
          <a:xfrm>
            <a:off x="4924102" y="4732269"/>
            <a:ext cx="961632" cy="1030965"/>
          </a:xfrm>
          <a:prstGeom prst="roundRect">
            <a:avLst>
              <a:gd name="adj" fmla="val 6102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</a:t>
            </a:r>
            <a:endParaRPr lang="ko-KR" altLang="en-US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212" name="사각형: 둥근 모서리 211">
            <a:extLst>
              <a:ext uri="{FF2B5EF4-FFF2-40B4-BE49-F238E27FC236}">
                <a16:creationId xmlns:a16="http://schemas.microsoft.com/office/drawing/2014/main" id="{21589FF3-A989-4D4C-A0AF-C7941BAF8050}"/>
              </a:ext>
            </a:extLst>
          </p:cNvPr>
          <p:cNvSpPr/>
          <p:nvPr/>
        </p:nvSpPr>
        <p:spPr>
          <a:xfrm>
            <a:off x="9058507" y="4310058"/>
            <a:ext cx="2386357" cy="1453175"/>
          </a:xfrm>
          <a:prstGeom prst="roundRect">
            <a:avLst>
              <a:gd name="adj" fmla="val 4926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클라이언트 솔루션</a:t>
            </a:r>
          </a:p>
        </p:txBody>
      </p:sp>
      <p:cxnSp>
        <p:nvCxnSpPr>
          <p:cNvPr id="213" name="연결선: 꺾임 212">
            <a:extLst>
              <a:ext uri="{FF2B5EF4-FFF2-40B4-BE49-F238E27FC236}">
                <a16:creationId xmlns:a16="http://schemas.microsoft.com/office/drawing/2014/main" id="{91DE749C-FBF2-4B33-8AD9-E3F15425FB93}"/>
              </a:ext>
            </a:extLst>
          </p:cNvPr>
          <p:cNvCxnSpPr>
            <a:cxnSpLocks/>
          </p:cNvCxnSpPr>
          <p:nvPr/>
        </p:nvCxnSpPr>
        <p:spPr>
          <a:xfrm flipV="1">
            <a:off x="7310459" y="3086036"/>
            <a:ext cx="1748048" cy="2124000"/>
          </a:xfrm>
          <a:prstGeom prst="bentConnector3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" name="그래픽 213">
            <a:extLst>
              <a:ext uri="{FF2B5EF4-FFF2-40B4-BE49-F238E27FC236}">
                <a16:creationId xmlns:a16="http://schemas.microsoft.com/office/drawing/2014/main" id="{AB9E8002-86EA-4128-A6AF-66B98EFA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4820" y="4971391"/>
            <a:ext cx="340197" cy="291600"/>
          </a:xfrm>
          <a:prstGeom prst="rect">
            <a:avLst/>
          </a:prstGeom>
        </p:spPr>
      </p:pic>
      <p:pic>
        <p:nvPicPr>
          <p:cNvPr id="215" name="그래픽 214">
            <a:extLst>
              <a:ext uri="{FF2B5EF4-FFF2-40B4-BE49-F238E27FC236}">
                <a16:creationId xmlns:a16="http://schemas.microsoft.com/office/drawing/2014/main" id="{032670B0-5F4A-4D84-9AFB-0C277E9C8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02898" y="2522173"/>
            <a:ext cx="697574" cy="927263"/>
          </a:xfrm>
          <a:prstGeom prst="rect">
            <a:avLst/>
          </a:prstGeom>
        </p:spPr>
      </p:pic>
      <p:cxnSp>
        <p:nvCxnSpPr>
          <p:cNvPr id="216" name="직선 화살표 연결선 215">
            <a:extLst>
              <a:ext uri="{FF2B5EF4-FFF2-40B4-BE49-F238E27FC236}">
                <a16:creationId xmlns:a16="http://schemas.microsoft.com/office/drawing/2014/main" id="{909A6FE6-1EF7-46D3-ABA4-95F2754000BB}"/>
              </a:ext>
            </a:extLst>
          </p:cNvPr>
          <p:cNvCxnSpPr>
            <a:cxnSpLocks/>
            <a:endCxn id="212" idx="0"/>
          </p:cNvCxnSpPr>
          <p:nvPr/>
        </p:nvCxnSpPr>
        <p:spPr>
          <a:xfrm>
            <a:off x="10251686" y="3849724"/>
            <a:ext cx="0" cy="460334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사각형: 둥근 모서리 216">
            <a:extLst>
              <a:ext uri="{FF2B5EF4-FFF2-40B4-BE49-F238E27FC236}">
                <a16:creationId xmlns:a16="http://schemas.microsoft.com/office/drawing/2014/main" id="{B7900A70-3DA9-4E20-B27E-420DCE81A657}"/>
              </a:ext>
            </a:extLst>
          </p:cNvPr>
          <p:cNvSpPr/>
          <p:nvPr/>
        </p:nvSpPr>
        <p:spPr>
          <a:xfrm>
            <a:off x="7773450" y="3816107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강우량 정보</a:t>
            </a:r>
          </a:p>
        </p:txBody>
      </p:sp>
      <p:pic>
        <p:nvPicPr>
          <p:cNvPr id="218" name="그림 217">
            <a:extLst>
              <a:ext uri="{FF2B5EF4-FFF2-40B4-BE49-F238E27FC236}">
                <a16:creationId xmlns:a16="http://schemas.microsoft.com/office/drawing/2014/main" id="{5D1C798E-C7C6-4F1C-86FB-4308105D98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97" y="4357683"/>
            <a:ext cx="1239976" cy="1115659"/>
          </a:xfrm>
          <a:prstGeom prst="rect">
            <a:avLst/>
          </a:prstGeom>
        </p:spPr>
      </p:pic>
      <p:grpSp>
        <p:nvGrpSpPr>
          <p:cNvPr id="219" name="그룹 218">
            <a:extLst>
              <a:ext uri="{FF2B5EF4-FFF2-40B4-BE49-F238E27FC236}">
                <a16:creationId xmlns:a16="http://schemas.microsoft.com/office/drawing/2014/main" id="{9A0C8E5B-AEF5-4DEA-ACB8-2284E457F97D}"/>
              </a:ext>
            </a:extLst>
          </p:cNvPr>
          <p:cNvGrpSpPr/>
          <p:nvPr/>
        </p:nvGrpSpPr>
        <p:grpSpPr>
          <a:xfrm>
            <a:off x="10530068" y="4932802"/>
            <a:ext cx="472011" cy="496800"/>
            <a:chOff x="10730009" y="4905718"/>
            <a:chExt cx="472011" cy="496800"/>
          </a:xfrm>
        </p:grpSpPr>
        <p:pic>
          <p:nvPicPr>
            <p:cNvPr id="220" name="그림 219">
              <a:extLst>
                <a:ext uri="{FF2B5EF4-FFF2-40B4-BE49-F238E27FC236}">
                  <a16:creationId xmlns:a16="http://schemas.microsoft.com/office/drawing/2014/main" id="{F55FB335-A796-485C-8053-210F052E1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941" y="4906997"/>
              <a:ext cx="257079" cy="495521"/>
            </a:xfrm>
            <a:prstGeom prst="rect">
              <a:avLst/>
            </a:prstGeom>
          </p:spPr>
        </p:pic>
        <p:pic>
          <p:nvPicPr>
            <p:cNvPr id="221" name="그림 220">
              <a:extLst>
                <a:ext uri="{FF2B5EF4-FFF2-40B4-BE49-F238E27FC236}">
                  <a16:creationId xmlns:a16="http://schemas.microsoft.com/office/drawing/2014/main" id="{B418586E-1C19-421E-BF99-348928EDB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0009" y="4905718"/>
              <a:ext cx="257742" cy="496800"/>
            </a:xfrm>
            <a:prstGeom prst="rect">
              <a:avLst/>
            </a:prstGeom>
          </p:spPr>
        </p:pic>
      </p:grpSp>
      <p:pic>
        <p:nvPicPr>
          <p:cNvPr id="222" name="Picture 2">
            <a:extLst>
              <a:ext uri="{FF2B5EF4-FFF2-40B4-BE49-F238E27FC236}">
                <a16:creationId xmlns:a16="http://schemas.microsoft.com/office/drawing/2014/main" id="{59275C2E-C079-4E4F-BC4A-E85CF298F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512" y="2596956"/>
            <a:ext cx="371453" cy="44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Picture 12" descr="E:\작업디스크\디자인제안서\사용이미지\PNG_090916\2)_HW부분\경광등.png">
            <a:extLst>
              <a:ext uri="{FF2B5EF4-FFF2-40B4-BE49-F238E27FC236}">
                <a16:creationId xmlns:a16="http://schemas.microsoft.com/office/drawing/2014/main" id="{5E7578C3-6F14-4CE1-9EEE-3BC6331E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7497"/>
                    </a14:imgEffect>
                    <a14:imgEffect>
                      <a14:saturation sat="38000"/>
                    </a14:imgEffect>
                  </a14:imgLayer>
                </a14:imgProps>
              </a:ext>
            </a:extLst>
          </a:blip>
          <a:srcRect l="22121" t="-315" r="11517" b="22203"/>
          <a:stretch>
            <a:fillRect/>
          </a:stretch>
        </p:blipFill>
        <p:spPr bwMode="auto">
          <a:xfrm>
            <a:off x="5086062" y="3837433"/>
            <a:ext cx="411412" cy="377128"/>
          </a:xfrm>
          <a:prstGeom prst="rect">
            <a:avLst/>
          </a:prstGeom>
          <a:noFill/>
        </p:spPr>
      </p:pic>
      <p:pic>
        <p:nvPicPr>
          <p:cNvPr id="224" name="Picture 4" descr="E:\작업디스크\디자인제안서\사용이미지\PNG_090916\2)_HW부분\컬럼스피커.png">
            <a:extLst>
              <a:ext uri="{FF2B5EF4-FFF2-40B4-BE49-F238E27FC236}">
                <a16:creationId xmlns:a16="http://schemas.microsoft.com/office/drawing/2014/main" id="{7C35917C-7683-48C6-BAB9-A4AEA679A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1" r="20116" b="12245"/>
          <a:stretch>
            <a:fillRect/>
          </a:stretch>
        </p:blipFill>
        <p:spPr bwMode="auto">
          <a:xfrm>
            <a:off x="5478546" y="3694986"/>
            <a:ext cx="220838" cy="45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" name="사각형: 둥근 모서리 224">
            <a:extLst>
              <a:ext uri="{FF2B5EF4-FFF2-40B4-BE49-F238E27FC236}">
                <a16:creationId xmlns:a16="http://schemas.microsoft.com/office/drawing/2014/main" id="{2270B529-D9EE-4C1F-8728-8ED589ED2A49}"/>
              </a:ext>
            </a:extLst>
          </p:cNvPr>
          <p:cNvSpPr/>
          <p:nvPr/>
        </p:nvSpPr>
        <p:spPr>
          <a:xfrm>
            <a:off x="7786139" y="4052455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5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카메라 상태정보</a:t>
            </a:r>
          </a:p>
        </p:txBody>
      </p:sp>
      <p:sp>
        <p:nvSpPr>
          <p:cNvPr id="226" name="사각형: 둥근 모서리 225">
            <a:extLst>
              <a:ext uri="{FF2B5EF4-FFF2-40B4-BE49-F238E27FC236}">
                <a16:creationId xmlns:a16="http://schemas.microsoft.com/office/drawing/2014/main" id="{C1A3CE93-3E25-4B46-87F5-F16718069FEF}"/>
              </a:ext>
            </a:extLst>
          </p:cNvPr>
          <p:cNvSpPr/>
          <p:nvPr/>
        </p:nvSpPr>
        <p:spPr>
          <a:xfrm>
            <a:off x="7785585" y="3583574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기기 데이터</a:t>
            </a:r>
          </a:p>
        </p:txBody>
      </p:sp>
      <p:sp>
        <p:nvSpPr>
          <p:cNvPr id="227" name="사각형: 둥근 모서리 226">
            <a:extLst>
              <a:ext uri="{FF2B5EF4-FFF2-40B4-BE49-F238E27FC236}">
                <a16:creationId xmlns:a16="http://schemas.microsoft.com/office/drawing/2014/main" id="{2AA4DB74-B4C0-4DE8-9B82-C13AA0E8CC45}"/>
              </a:ext>
            </a:extLst>
          </p:cNvPr>
          <p:cNvSpPr/>
          <p:nvPr/>
        </p:nvSpPr>
        <p:spPr>
          <a:xfrm>
            <a:off x="7786139" y="4290627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 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영상정보</a:t>
            </a:r>
          </a:p>
        </p:txBody>
      </p:sp>
      <p:sp>
        <p:nvSpPr>
          <p:cNvPr id="228" name="사각형: 둥근 모서리 227">
            <a:extLst>
              <a:ext uri="{FF2B5EF4-FFF2-40B4-BE49-F238E27FC236}">
                <a16:creationId xmlns:a16="http://schemas.microsoft.com/office/drawing/2014/main" id="{7E28ABC4-9B3E-4D47-893A-C40BA644D10F}"/>
              </a:ext>
            </a:extLst>
          </p:cNvPr>
          <p:cNvSpPr/>
          <p:nvPr/>
        </p:nvSpPr>
        <p:spPr>
          <a:xfrm>
            <a:off x="7785585" y="3352586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단말기 상태정보</a:t>
            </a:r>
          </a:p>
        </p:txBody>
      </p:sp>
      <p:grpSp>
        <p:nvGrpSpPr>
          <p:cNvPr id="229" name="그룹 228">
            <a:extLst>
              <a:ext uri="{FF2B5EF4-FFF2-40B4-BE49-F238E27FC236}">
                <a16:creationId xmlns:a16="http://schemas.microsoft.com/office/drawing/2014/main" id="{FB2314BD-447E-4F78-9B1C-DF106229EC4C}"/>
              </a:ext>
            </a:extLst>
          </p:cNvPr>
          <p:cNvGrpSpPr/>
          <p:nvPr/>
        </p:nvGrpSpPr>
        <p:grpSpPr>
          <a:xfrm>
            <a:off x="9175358" y="2974390"/>
            <a:ext cx="323214" cy="208673"/>
            <a:chOff x="6649679" y="4961869"/>
            <a:chExt cx="323214" cy="208673"/>
          </a:xfrm>
        </p:grpSpPr>
        <p:pic>
          <p:nvPicPr>
            <p:cNvPr id="230" name="그래픽 229">
              <a:extLst>
                <a:ext uri="{FF2B5EF4-FFF2-40B4-BE49-F238E27FC236}">
                  <a16:creationId xmlns:a16="http://schemas.microsoft.com/office/drawing/2014/main" id="{B3D7838B-45F0-4D45-B0A5-CEF23026D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231" name="그래픽 230">
              <a:extLst>
                <a:ext uri="{FF2B5EF4-FFF2-40B4-BE49-F238E27FC236}">
                  <a16:creationId xmlns:a16="http://schemas.microsoft.com/office/drawing/2014/main" id="{C0CC49FC-E272-4B3E-892A-FC383A2F4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id="{A6C1B13D-39BA-47F6-8A56-F9CF3FE2BCAA}"/>
              </a:ext>
            </a:extLst>
          </p:cNvPr>
          <p:cNvSpPr txBox="1"/>
          <p:nvPr/>
        </p:nvSpPr>
        <p:spPr>
          <a:xfrm>
            <a:off x="8979250" y="3159351"/>
            <a:ext cx="742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네트워크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스위치</a:t>
            </a:r>
          </a:p>
        </p:txBody>
      </p:sp>
      <p:sp>
        <p:nvSpPr>
          <p:cNvPr id="233" name="사각형: 둥근 위쪽 모서리 232">
            <a:extLst>
              <a:ext uri="{FF2B5EF4-FFF2-40B4-BE49-F238E27FC236}">
                <a16:creationId xmlns:a16="http://schemas.microsoft.com/office/drawing/2014/main" id="{12A75C7F-D727-4C5E-8A7B-6D27763488B3}"/>
              </a:ext>
            </a:extLst>
          </p:cNvPr>
          <p:cNvSpPr/>
          <p:nvPr/>
        </p:nvSpPr>
        <p:spPr>
          <a:xfrm>
            <a:off x="766763" y="1734174"/>
            <a:ext cx="3726270" cy="437526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545454"/>
              </a:gs>
              <a:gs pos="25000">
                <a:srgbClr val="40404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구성</a:t>
            </a:r>
          </a:p>
        </p:txBody>
      </p:sp>
      <p:sp>
        <p:nvSpPr>
          <p:cNvPr id="234" name="사각형: 둥근 위쪽 모서리 233">
            <a:extLst>
              <a:ext uri="{FF2B5EF4-FFF2-40B4-BE49-F238E27FC236}">
                <a16:creationId xmlns:a16="http://schemas.microsoft.com/office/drawing/2014/main" id="{42AB690E-295B-471B-8A0F-7EDFD7C4739B}"/>
              </a:ext>
            </a:extLst>
          </p:cNvPr>
          <p:cNvSpPr/>
          <p:nvPr/>
        </p:nvSpPr>
        <p:spPr>
          <a:xfrm>
            <a:off x="9058507" y="1733361"/>
            <a:ext cx="2359429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/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스마트 관리시스템</a:t>
            </a:r>
          </a:p>
        </p:txBody>
      </p:sp>
      <p:sp>
        <p:nvSpPr>
          <p:cNvPr id="235" name="사각형: 둥근 위쪽 모서리 234">
            <a:extLst>
              <a:ext uri="{FF2B5EF4-FFF2-40B4-BE49-F238E27FC236}">
                <a16:creationId xmlns:a16="http://schemas.microsoft.com/office/drawing/2014/main" id="{0E193053-86E2-4414-8783-7E7E42B991A3}"/>
              </a:ext>
            </a:extLst>
          </p:cNvPr>
          <p:cNvSpPr/>
          <p:nvPr/>
        </p:nvSpPr>
        <p:spPr>
          <a:xfrm>
            <a:off x="4910178" y="1737497"/>
            <a:ext cx="2400281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설비</a:t>
            </a:r>
          </a:p>
        </p:txBody>
      </p:sp>
      <p:sp>
        <p:nvSpPr>
          <p:cNvPr id="236" name="사각형: 둥근 모서리 235">
            <a:extLst>
              <a:ext uri="{FF2B5EF4-FFF2-40B4-BE49-F238E27FC236}">
                <a16:creationId xmlns:a16="http://schemas.microsoft.com/office/drawing/2014/main" id="{37BEC55D-ED79-4BA1-AC7C-0B8F0D0AD080}"/>
              </a:ext>
            </a:extLst>
          </p:cNvPr>
          <p:cNvSpPr/>
          <p:nvPr/>
        </p:nvSpPr>
        <p:spPr>
          <a:xfrm>
            <a:off x="6348827" y="2375383"/>
            <a:ext cx="961632" cy="2199436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7" name="사각형: 둥근 모서리 236">
            <a:extLst>
              <a:ext uri="{FF2B5EF4-FFF2-40B4-BE49-F238E27FC236}">
                <a16:creationId xmlns:a16="http://schemas.microsoft.com/office/drawing/2014/main" id="{2B552C1F-55E9-4C5C-A9E6-9B65661FE611}"/>
              </a:ext>
            </a:extLst>
          </p:cNvPr>
          <p:cNvSpPr/>
          <p:nvPr/>
        </p:nvSpPr>
        <p:spPr>
          <a:xfrm>
            <a:off x="6348827" y="4712328"/>
            <a:ext cx="961632" cy="103096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네트워크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스위치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0E30C354-94DA-443F-823E-3E93DE8F1312}"/>
              </a:ext>
            </a:extLst>
          </p:cNvPr>
          <p:cNvSpPr txBox="1"/>
          <p:nvPr/>
        </p:nvSpPr>
        <p:spPr>
          <a:xfrm>
            <a:off x="6494935" y="2970137"/>
            <a:ext cx="66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강우계측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F7A9B357-F4D4-4659-89A9-5B5D2C62674D}"/>
              </a:ext>
            </a:extLst>
          </p:cNvPr>
          <p:cNvSpPr txBox="1"/>
          <p:nvPr/>
        </p:nvSpPr>
        <p:spPr>
          <a:xfrm>
            <a:off x="6494936" y="4132187"/>
            <a:ext cx="66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원격제어</a:t>
            </a:r>
          </a:p>
        </p:txBody>
      </p:sp>
      <p:sp>
        <p:nvSpPr>
          <p:cNvPr id="240" name="사각형: 둥근 모서리 239">
            <a:extLst>
              <a:ext uri="{FF2B5EF4-FFF2-40B4-BE49-F238E27FC236}">
                <a16:creationId xmlns:a16="http://schemas.microsoft.com/office/drawing/2014/main" id="{4A93B562-6448-4D88-BFA5-3C8DC15D973F}"/>
              </a:ext>
            </a:extLst>
          </p:cNvPr>
          <p:cNvSpPr/>
          <p:nvPr/>
        </p:nvSpPr>
        <p:spPr>
          <a:xfrm>
            <a:off x="6636186" y="2279651"/>
            <a:ext cx="386914" cy="191464"/>
          </a:xfrm>
          <a:prstGeom prst="roundRect">
            <a:avLst>
              <a:gd name="adj" fmla="val 0"/>
            </a:avLst>
          </a:prstGeom>
          <a:solidFill>
            <a:srgbClr val="5B9AC1"/>
          </a:soli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RTU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241" name="그래픽 240">
            <a:extLst>
              <a:ext uri="{FF2B5EF4-FFF2-40B4-BE49-F238E27FC236}">
                <a16:creationId xmlns:a16="http://schemas.microsoft.com/office/drawing/2014/main" id="{58E666FA-2570-4CA8-B116-457F1F4087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76868" y="3813809"/>
            <a:ext cx="305550" cy="277200"/>
          </a:xfrm>
          <a:prstGeom prst="rect">
            <a:avLst/>
          </a:prstGeom>
        </p:spPr>
      </p:pic>
      <p:grpSp>
        <p:nvGrpSpPr>
          <p:cNvPr id="242" name="그룹 241">
            <a:extLst>
              <a:ext uri="{FF2B5EF4-FFF2-40B4-BE49-F238E27FC236}">
                <a16:creationId xmlns:a16="http://schemas.microsoft.com/office/drawing/2014/main" id="{C0B5438F-92E2-4362-A44E-FE3521908C33}"/>
              </a:ext>
            </a:extLst>
          </p:cNvPr>
          <p:cNvGrpSpPr/>
          <p:nvPr/>
        </p:nvGrpSpPr>
        <p:grpSpPr>
          <a:xfrm>
            <a:off x="6668036" y="4935764"/>
            <a:ext cx="323214" cy="208673"/>
            <a:chOff x="6649679" y="4961869"/>
            <a:chExt cx="323214" cy="208673"/>
          </a:xfrm>
        </p:grpSpPr>
        <p:pic>
          <p:nvPicPr>
            <p:cNvPr id="243" name="그래픽 242">
              <a:extLst>
                <a:ext uri="{FF2B5EF4-FFF2-40B4-BE49-F238E27FC236}">
                  <a16:creationId xmlns:a16="http://schemas.microsoft.com/office/drawing/2014/main" id="{9E401489-01DC-42C6-8D1B-593E48BE5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244" name="그래픽 243">
              <a:extLst>
                <a:ext uri="{FF2B5EF4-FFF2-40B4-BE49-F238E27FC236}">
                  <a16:creationId xmlns:a16="http://schemas.microsoft.com/office/drawing/2014/main" id="{DC81A151-39B2-4827-9E8C-D21071A16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pic>
        <p:nvPicPr>
          <p:cNvPr id="245" name="그래픽 244">
            <a:extLst>
              <a:ext uri="{FF2B5EF4-FFF2-40B4-BE49-F238E27FC236}">
                <a16:creationId xmlns:a16="http://schemas.microsoft.com/office/drawing/2014/main" id="{3F0573D7-35C4-46D7-A2A7-9C1C1DEFEB38}"/>
              </a:ext>
            </a:extLst>
          </p:cNvPr>
          <p:cNvPicPr preferRelativeResize="0">
            <a:picLocks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28421" y="3391572"/>
            <a:ext cx="202445" cy="201600"/>
          </a:xfrm>
          <a:prstGeom prst="rect">
            <a:avLst/>
          </a:prstGeom>
        </p:spPr>
      </p:pic>
      <p:cxnSp>
        <p:nvCxnSpPr>
          <p:cNvPr id="246" name="직선 화살표 연결선 245">
            <a:extLst>
              <a:ext uri="{FF2B5EF4-FFF2-40B4-BE49-F238E27FC236}">
                <a16:creationId xmlns:a16="http://schemas.microsoft.com/office/drawing/2014/main" id="{A82D3CBB-F828-481E-8034-FAEF196CEDE1}"/>
              </a:ext>
            </a:extLst>
          </p:cNvPr>
          <p:cNvCxnSpPr/>
          <p:nvPr/>
        </p:nvCxnSpPr>
        <p:spPr>
          <a:xfrm>
            <a:off x="5885734" y="2890866"/>
            <a:ext cx="64800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직선 화살표 연결선 246">
            <a:extLst>
              <a:ext uri="{FF2B5EF4-FFF2-40B4-BE49-F238E27FC236}">
                <a16:creationId xmlns:a16="http://schemas.microsoft.com/office/drawing/2014/main" id="{E64A00EF-532D-4016-A95A-CF5982135C05}"/>
              </a:ext>
            </a:extLst>
          </p:cNvPr>
          <p:cNvCxnSpPr>
            <a:cxnSpLocks/>
          </p:cNvCxnSpPr>
          <p:nvPr/>
        </p:nvCxnSpPr>
        <p:spPr>
          <a:xfrm flipV="1">
            <a:off x="5885734" y="4059337"/>
            <a:ext cx="648000" cy="1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직선 화살표 연결선 247">
            <a:extLst>
              <a:ext uri="{FF2B5EF4-FFF2-40B4-BE49-F238E27FC236}">
                <a16:creationId xmlns:a16="http://schemas.microsoft.com/office/drawing/2014/main" id="{5348E081-84CE-4F75-8D23-44A8ADD28A7D}"/>
              </a:ext>
            </a:extLst>
          </p:cNvPr>
          <p:cNvCxnSpPr>
            <a:cxnSpLocks/>
          </p:cNvCxnSpPr>
          <p:nvPr/>
        </p:nvCxnSpPr>
        <p:spPr>
          <a:xfrm flipV="1">
            <a:off x="5885734" y="5227811"/>
            <a:ext cx="463093" cy="2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7">
            <a:extLst>
              <a:ext uri="{FF2B5EF4-FFF2-40B4-BE49-F238E27FC236}">
                <a16:creationId xmlns:a16="http://schemas.microsoft.com/office/drawing/2014/main" id="{35400815-395F-4A6B-9C50-5DAB1A1E7152}"/>
              </a:ext>
            </a:extLst>
          </p:cNvPr>
          <p:cNvSpPr/>
          <p:nvPr/>
        </p:nvSpPr>
        <p:spPr>
          <a:xfrm>
            <a:off x="6684189" y="2679872"/>
            <a:ext cx="281393" cy="28139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rgbClr val="C4C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pic>
        <p:nvPicPr>
          <p:cNvPr id="250" name="그림 249">
            <a:extLst>
              <a:ext uri="{FF2B5EF4-FFF2-40B4-BE49-F238E27FC236}">
                <a16:creationId xmlns:a16="http://schemas.microsoft.com/office/drawing/2014/main" id="{161B2AE2-71D1-4571-838D-303DB647CF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59" y="2890866"/>
            <a:ext cx="1371719" cy="2402032"/>
          </a:xfrm>
          <a:prstGeom prst="rect">
            <a:avLst/>
          </a:prstGeom>
        </p:spPr>
      </p:pic>
      <p:pic>
        <p:nvPicPr>
          <p:cNvPr id="251" name="그림 250">
            <a:extLst>
              <a:ext uri="{FF2B5EF4-FFF2-40B4-BE49-F238E27FC236}">
                <a16:creationId xmlns:a16="http://schemas.microsoft.com/office/drawing/2014/main" id="{4EF7837D-3E3D-4EDD-8A1B-2EECFB45D1E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336" y="2878262"/>
            <a:ext cx="1286367" cy="2402032"/>
          </a:xfrm>
          <a:prstGeom prst="rect">
            <a:avLst/>
          </a:prstGeom>
        </p:spPr>
      </p:pic>
      <p:sp>
        <p:nvSpPr>
          <p:cNvPr id="252" name="직사각형 251">
            <a:extLst>
              <a:ext uri="{FF2B5EF4-FFF2-40B4-BE49-F238E27FC236}">
                <a16:creationId xmlns:a16="http://schemas.microsoft.com/office/drawing/2014/main" id="{A4058224-E4D5-4B98-A62F-922BEDB54D93}"/>
              </a:ext>
            </a:extLst>
          </p:cNvPr>
          <p:cNvSpPr/>
          <p:nvPr/>
        </p:nvSpPr>
        <p:spPr>
          <a:xfrm flipH="1">
            <a:off x="2513712" y="561363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0795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1DA98708-49F8-4433-8606-56C75F4107F5}"/>
              </a:ext>
            </a:extLst>
          </p:cNvPr>
          <p:cNvGrpSpPr/>
          <p:nvPr/>
        </p:nvGrpSpPr>
        <p:grpSpPr>
          <a:xfrm>
            <a:off x="341191" y="693331"/>
            <a:ext cx="11265520" cy="600998"/>
            <a:chOff x="428276" y="638355"/>
            <a:chExt cx="5386338" cy="600998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D7055AB-0AB1-4652-A53C-5F9ECC9483B9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05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E9D4989-6A26-46A6-A691-E1CFA27B6D7E}"/>
                </a:ext>
              </a:extLst>
            </p:cNvPr>
            <p:cNvSpPr/>
            <p:nvPr/>
          </p:nvSpPr>
          <p:spPr>
            <a:xfrm flipH="1">
              <a:off x="1503441" y="685355"/>
              <a:ext cx="4311173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ASTER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-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Details</a:t>
              </a: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699784E0-E92B-4FA0-AF4F-229F52094AC2}"/>
              </a:ext>
            </a:extLst>
          </p:cNvPr>
          <p:cNvCxnSpPr>
            <a:cxnSpLocks/>
          </p:cNvCxnSpPr>
          <p:nvPr/>
        </p:nvCxnSpPr>
        <p:spPr>
          <a:xfrm>
            <a:off x="585289" y="1373626"/>
            <a:ext cx="1109027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C6C26D42-F174-4597-92A4-58E6A1F56427}"/>
              </a:ext>
            </a:extLst>
          </p:cNvPr>
          <p:cNvCxnSpPr>
            <a:cxnSpLocks/>
          </p:cNvCxnSpPr>
          <p:nvPr/>
        </p:nvCxnSpPr>
        <p:spPr>
          <a:xfrm>
            <a:off x="550863" y="1373626"/>
            <a:ext cx="828000" cy="0"/>
          </a:xfrm>
          <a:prstGeom prst="line">
            <a:avLst/>
          </a:prstGeom>
          <a:ln w="38100">
            <a:solidFill>
              <a:srgbClr val="288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A83805C9-3636-4ABE-A5D7-A2E19D615A55}"/>
              </a:ext>
            </a:extLst>
          </p:cNvPr>
          <p:cNvSpPr/>
          <p:nvPr/>
        </p:nvSpPr>
        <p:spPr>
          <a:xfrm flipH="1">
            <a:off x="2589897" y="563759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grpSp>
        <p:nvGrpSpPr>
          <p:cNvPr id="66" name="그룹 65">
            <a:extLst>
              <a:ext uri="{FF2B5EF4-FFF2-40B4-BE49-F238E27FC236}">
                <a16:creationId xmlns:a16="http://schemas.microsoft.com/office/drawing/2014/main" id="{8390960B-62EF-45AB-AF4B-4F668E83B8E3}"/>
              </a:ext>
            </a:extLst>
          </p:cNvPr>
          <p:cNvGrpSpPr/>
          <p:nvPr/>
        </p:nvGrpSpPr>
        <p:grpSpPr>
          <a:xfrm>
            <a:off x="917186" y="1576091"/>
            <a:ext cx="10229786" cy="4954559"/>
            <a:chOff x="751723" y="735393"/>
            <a:chExt cx="10701423" cy="5976337"/>
          </a:xfrm>
        </p:grpSpPr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5CCB2F84-557A-4D44-8FDB-2572831D8FD6}"/>
                </a:ext>
              </a:extLst>
            </p:cNvPr>
            <p:cNvSpPr/>
            <p:nvPr/>
          </p:nvSpPr>
          <p:spPr>
            <a:xfrm flipH="1">
              <a:off x="8887711" y="2760211"/>
              <a:ext cx="2342016" cy="101079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000"/>
                </a:lnSpc>
                <a:tabLst>
                  <a:tab pos="895350" algn="l"/>
                </a:tabLst>
              </a:pPr>
              <a:r>
                <a:rPr lang="en-US" altLang="ko-KR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GIS, CCTV, </a:t>
              </a:r>
              <a:r>
                <a:rPr lang="ko-KR" altLang="en-US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원격제어장치를 통해 </a:t>
              </a:r>
              <a:endParaRPr lang="en-US" altLang="ko-KR" sz="1200"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93C46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>
                <a:lnSpc>
                  <a:spcPts val="2000"/>
                </a:lnSpc>
                <a:tabLst>
                  <a:tab pos="895350" algn="l"/>
                </a:tabLst>
              </a:pPr>
              <a:r>
                <a:rPr lang="ko-KR" altLang="en-US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실시간 현장상황을</a:t>
              </a:r>
              <a:r>
                <a:rPr lang="en-US" altLang="ko-KR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  <a:r>
                <a:rPr lang="ko-KR" altLang="en-US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파악하고</a:t>
              </a:r>
              <a:r>
                <a:rPr lang="en-US" altLang="ko-KR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 </a:t>
              </a:r>
              <a:r>
                <a:rPr lang="ko-KR" altLang="en-US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유사 시 </a:t>
              </a:r>
              <a:endParaRPr lang="en-US" altLang="ko-KR" sz="1200"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93C46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>
                <a:lnSpc>
                  <a:spcPts val="2000"/>
                </a:lnSpc>
                <a:tabLst>
                  <a:tab pos="895350" algn="l"/>
                </a:tabLst>
              </a:pPr>
              <a:r>
                <a:rPr lang="ko-KR" altLang="en-US" sz="1200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수문개폐 등 신속한 상황대응을 지원하는 </a:t>
              </a:r>
              <a:endParaRPr lang="en-US" altLang="ko-KR" sz="1200" spc="-8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93C46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>
                <a:lnSpc>
                  <a:spcPts val="2000"/>
                </a:lnSpc>
                <a:tabLst>
                  <a:tab pos="895350" algn="l"/>
                </a:tabLst>
              </a:pPr>
              <a:r>
                <a:rPr lang="ko-KR" altLang="en-US" sz="1200" b="1" spc="-8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빅데이터 기반 홍수 통합관리시스템</a:t>
              </a:r>
              <a:endParaRPr lang="en-US" altLang="ko-KR" sz="1200" b="1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93C46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grpSp>
          <p:nvGrpSpPr>
            <p:cNvPr id="68" name="그룹 67">
              <a:extLst>
                <a:ext uri="{FF2B5EF4-FFF2-40B4-BE49-F238E27FC236}">
                  <a16:creationId xmlns:a16="http://schemas.microsoft.com/office/drawing/2014/main" id="{29F48196-722B-4B63-AC23-4EDB71064C74}"/>
                </a:ext>
              </a:extLst>
            </p:cNvPr>
            <p:cNvGrpSpPr/>
            <p:nvPr/>
          </p:nvGrpSpPr>
          <p:grpSpPr>
            <a:xfrm>
              <a:off x="751723" y="1603875"/>
              <a:ext cx="10205954" cy="4924333"/>
              <a:chOff x="993023" y="1603875"/>
              <a:chExt cx="10205954" cy="4924333"/>
            </a:xfrm>
          </p:grpSpPr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F3B456E9-89FC-4299-BB61-6007BF850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023" y="3681730"/>
                <a:ext cx="3995247" cy="2730342"/>
              </a:xfrm>
              <a:prstGeom prst="rect">
                <a:avLst/>
              </a:prstGeom>
            </p:spPr>
          </p:pic>
          <p:pic>
            <p:nvPicPr>
              <p:cNvPr id="72" name="그림 71">
                <a:extLst>
                  <a:ext uri="{FF2B5EF4-FFF2-40B4-BE49-F238E27FC236}">
                    <a16:creationId xmlns:a16="http://schemas.microsoft.com/office/drawing/2014/main" id="{A22CDB65-FFF9-4B74-9D18-37193FA6E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511" y="1603875"/>
                <a:ext cx="5473044" cy="4924333"/>
              </a:xfrm>
              <a:prstGeom prst="rect">
                <a:avLst/>
              </a:prstGeom>
            </p:spPr>
          </p:pic>
          <p:grpSp>
            <p:nvGrpSpPr>
              <p:cNvPr id="74" name="그룹 73">
                <a:extLst>
                  <a:ext uri="{FF2B5EF4-FFF2-40B4-BE49-F238E27FC236}">
                    <a16:creationId xmlns:a16="http://schemas.microsoft.com/office/drawing/2014/main" id="{958FA52C-2EFD-484E-9EF6-1E61389DE11C}"/>
                  </a:ext>
                </a:extLst>
              </p:cNvPr>
              <p:cNvGrpSpPr/>
              <p:nvPr/>
            </p:nvGrpSpPr>
            <p:grpSpPr>
              <a:xfrm>
                <a:off x="7689796" y="3859577"/>
                <a:ext cx="3509181" cy="2524699"/>
                <a:chOff x="7826738" y="3859577"/>
                <a:chExt cx="3509181" cy="2524699"/>
              </a:xfrm>
            </p:grpSpPr>
            <p:pic>
              <p:nvPicPr>
                <p:cNvPr id="75" name="그림 74">
                  <a:extLst>
                    <a:ext uri="{FF2B5EF4-FFF2-40B4-BE49-F238E27FC236}">
                      <a16:creationId xmlns:a16="http://schemas.microsoft.com/office/drawing/2014/main" id="{93D58065-6054-4941-8288-42B2CD61D0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26092" y="3859577"/>
                  <a:ext cx="1309827" cy="2524699"/>
                </a:xfrm>
                <a:prstGeom prst="rect">
                  <a:avLst/>
                </a:prstGeom>
              </p:spPr>
            </p:pic>
            <p:pic>
              <p:nvPicPr>
                <p:cNvPr id="77" name="그림 76">
                  <a:extLst>
                    <a:ext uri="{FF2B5EF4-FFF2-40B4-BE49-F238E27FC236}">
                      <a16:creationId xmlns:a16="http://schemas.microsoft.com/office/drawing/2014/main" id="{521E3203-A4F2-46AE-9012-5D166703E3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26415" y="3859577"/>
                  <a:ext cx="1309827" cy="2524699"/>
                </a:xfrm>
                <a:prstGeom prst="rect">
                  <a:avLst/>
                </a:prstGeom>
              </p:spPr>
            </p:pic>
            <p:pic>
              <p:nvPicPr>
                <p:cNvPr id="78" name="그림 77">
                  <a:extLst>
                    <a:ext uri="{FF2B5EF4-FFF2-40B4-BE49-F238E27FC236}">
                      <a16:creationId xmlns:a16="http://schemas.microsoft.com/office/drawing/2014/main" id="{5F62B999-AE4A-4D61-8928-045FB03672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6738" y="3859577"/>
                  <a:ext cx="1309827" cy="2524699"/>
                </a:xfrm>
                <a:prstGeom prst="rect">
                  <a:avLst/>
                </a:prstGeom>
              </p:spPr>
            </p:pic>
          </p:grpSp>
        </p:grpSp>
        <p:pic>
          <p:nvPicPr>
            <p:cNvPr id="69" name="그래픽 68">
              <a:extLst>
                <a:ext uri="{FF2B5EF4-FFF2-40B4-BE49-F238E27FC236}">
                  <a16:creationId xmlns:a16="http://schemas.microsoft.com/office/drawing/2014/main" id="{EC64F989-A22D-4532-A97C-20D10D2B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752367" y="735393"/>
              <a:ext cx="2687266" cy="1079500"/>
            </a:xfrm>
            <a:prstGeom prst="rect">
              <a:avLst/>
            </a:prstGeom>
          </p:spPr>
        </p:pic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8670D53D-88C2-4EF9-B643-3A39F7FEA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24" t="23040" b="42802"/>
            <a:stretch/>
          </p:blipFill>
          <p:spPr>
            <a:xfrm flipH="1">
              <a:off x="10329776" y="5242542"/>
              <a:ext cx="1123370" cy="1469188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A653F2E1-36B8-874A-E628-311DEC022EAF}"/>
              </a:ext>
            </a:extLst>
          </p:cNvPr>
          <p:cNvSpPr/>
          <p:nvPr/>
        </p:nvSpPr>
        <p:spPr>
          <a:xfrm>
            <a:off x="4449337" y="2179201"/>
            <a:ext cx="3200400" cy="344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466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7B9E61F6-0CB4-461B-BECD-20445014CDCB}"/>
              </a:ext>
            </a:extLst>
          </p:cNvPr>
          <p:cNvSpPr/>
          <p:nvPr/>
        </p:nvSpPr>
        <p:spPr>
          <a:xfrm flipH="1">
            <a:off x="3657600" y="0"/>
            <a:ext cx="8534399" cy="6858000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5C6ADC3-DAA9-4BEE-8318-E34E731ECD0C}"/>
              </a:ext>
            </a:extLst>
          </p:cNvPr>
          <p:cNvSpPr/>
          <p:nvPr/>
        </p:nvSpPr>
        <p:spPr>
          <a:xfrm flipH="1">
            <a:off x="560135" y="1203282"/>
            <a:ext cx="2201861" cy="153888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lnSpc>
                <a:spcPts val="6000"/>
              </a:lnSpc>
              <a:tabLst>
                <a:tab pos="895350" algn="l"/>
              </a:tabLst>
            </a:pPr>
            <a:r>
              <a:rPr lang="ko-KR" altLang="en-US" sz="5400" b="1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96A8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종합</a:t>
            </a:r>
            <a:endParaRPr lang="en-US" altLang="ko-KR" sz="5400" b="1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496A8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6000"/>
              </a:lnSpc>
              <a:tabLst>
                <a:tab pos="895350" algn="l"/>
              </a:tabLst>
            </a:pPr>
            <a:r>
              <a:rPr lang="ko-KR" altLang="en-US" sz="5400" b="1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1496A8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상황판</a:t>
            </a:r>
            <a:endParaRPr lang="en-US" altLang="ko-KR" sz="5400" b="1" spc="-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1496A8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2B25BCBB-082B-4A84-A064-B4A44A6CD18F}"/>
              </a:ext>
            </a:extLst>
          </p:cNvPr>
          <p:cNvCxnSpPr>
            <a:cxnSpLocks/>
          </p:cNvCxnSpPr>
          <p:nvPr/>
        </p:nvCxnSpPr>
        <p:spPr>
          <a:xfrm>
            <a:off x="556199" y="2890854"/>
            <a:ext cx="2545200" cy="0"/>
          </a:xfrm>
          <a:prstGeom prst="line">
            <a:avLst/>
          </a:prstGeom>
          <a:ln w="57150">
            <a:solidFill>
              <a:srgbClr val="1496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DCE2F147-8C86-486B-9A42-2B7F0997397C}"/>
              </a:ext>
            </a:extLst>
          </p:cNvPr>
          <p:cNvSpPr/>
          <p:nvPr/>
        </p:nvSpPr>
        <p:spPr>
          <a:xfrm>
            <a:off x="555497" y="838593"/>
            <a:ext cx="2546605" cy="216000"/>
          </a:xfrm>
          <a:prstGeom prst="roundRect">
            <a:avLst>
              <a:gd name="adj" fmla="val 0"/>
            </a:avLst>
          </a:prstGeom>
          <a:solidFill>
            <a:srgbClr val="1496A8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0" rtlCol="0" anchor="ctr"/>
          <a:lstStyle/>
          <a:p>
            <a:r>
              <a:rPr lang="ko-KR" altLang="en-US" sz="10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주요기능 </a:t>
            </a:r>
            <a:r>
              <a:rPr lang="en-US" altLang="ko-KR" sz="10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01</a:t>
            </a:r>
            <a:endParaRPr lang="ko-KR" altLang="en-US" sz="1000" b="1" spc="-6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90D6C05-15E4-4292-AE15-11A8D973063E}"/>
              </a:ext>
            </a:extLst>
          </p:cNvPr>
          <p:cNvSpPr/>
          <p:nvPr/>
        </p:nvSpPr>
        <p:spPr>
          <a:xfrm flipH="1">
            <a:off x="550863" y="3054705"/>
            <a:ext cx="2545201" cy="1324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종합 운영현황</a:t>
            </a:r>
            <a:r>
              <a:rPr lang="en-US" altLang="ko-KR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수문지도</a:t>
            </a:r>
            <a:r>
              <a:rPr lang="en-US" altLang="ko-KR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실시간 </a:t>
            </a:r>
            <a:endParaRPr lang="en-US" altLang="ko-KR" sz="1300" spc="-1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수문 상태</a:t>
            </a:r>
            <a:r>
              <a:rPr lang="en-US" altLang="ko-KR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주변 </a:t>
            </a:r>
            <a:r>
              <a:rPr lang="en-US" altLang="ko-KR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CCTV </a:t>
            </a: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영상</a:t>
            </a:r>
            <a:r>
              <a:rPr lang="en-US" altLang="ko-KR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장애현황 등 </a:t>
            </a:r>
            <a:endParaRPr lang="en-US" altLang="ko-KR" sz="1300" spc="-1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ko-KR" altLang="en-US" sz="13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종합적인 운영 현황을</a:t>
            </a:r>
            <a:r>
              <a:rPr lang="en-US" altLang="ko-KR" sz="13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3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눈에 파악하고</a:t>
            </a:r>
            <a:r>
              <a:rPr lang="en-US" altLang="ko-KR" sz="13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ko-KR" altLang="en-US" sz="13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유사시 수문 원격 개폐</a:t>
            </a: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를 지원하는 </a:t>
            </a:r>
            <a:endParaRPr lang="en-US" altLang="ko-KR" sz="1300" spc="-1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ko-KR" altLang="en-US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복합 레이아웃 대시보드입니다</a:t>
            </a:r>
            <a:r>
              <a:rPr lang="en-US" altLang="ko-KR" sz="1300" spc="-13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</a:p>
        </p:txBody>
      </p:sp>
      <p:sp>
        <p:nvSpPr>
          <p:cNvPr id="3" name="타원 69">
            <a:extLst>
              <a:ext uri="{FF2B5EF4-FFF2-40B4-BE49-F238E27FC236}">
                <a16:creationId xmlns:a16="http://schemas.microsoft.com/office/drawing/2014/main" id="{58B1AF38-0431-4AA9-A6F3-9D5A268946F8}"/>
              </a:ext>
            </a:extLst>
          </p:cNvPr>
          <p:cNvSpPr/>
          <p:nvPr/>
        </p:nvSpPr>
        <p:spPr>
          <a:xfrm>
            <a:off x="405825" y="5621262"/>
            <a:ext cx="972000" cy="474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b"/>
          <a:lstStyle/>
          <a:p>
            <a:pPr algn="ctr">
              <a:lnSpc>
                <a:spcPts val="1300"/>
              </a:lnSpc>
            </a:pPr>
            <a:r>
              <a:rPr lang="ko-KR" altLang="en-US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전체</a:t>
            </a:r>
            <a:r>
              <a:rPr lang="en-US" altLang="ko-KR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·</a:t>
            </a:r>
            <a:r>
              <a:rPr lang="ko-KR" altLang="en-US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그룹</a:t>
            </a:r>
            <a:r>
              <a:rPr lang="en-US" altLang="ko-KR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·</a:t>
            </a:r>
            <a:r>
              <a:rPr lang="ko-KR" altLang="en-US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수문별 </a:t>
            </a:r>
            <a:endParaRPr lang="en-US" altLang="ko-KR" sz="900" spc="-1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300"/>
              </a:lnSpc>
            </a:pPr>
            <a:r>
              <a:rPr lang="ko-KR" altLang="en-US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종합 운영현황</a:t>
            </a:r>
          </a:p>
        </p:txBody>
      </p:sp>
      <p:sp>
        <p:nvSpPr>
          <p:cNvPr id="4" name="타원 69">
            <a:extLst>
              <a:ext uri="{FF2B5EF4-FFF2-40B4-BE49-F238E27FC236}">
                <a16:creationId xmlns:a16="http://schemas.microsoft.com/office/drawing/2014/main" id="{8110282B-BEB5-4F60-9544-3680D4D299D3}"/>
              </a:ext>
            </a:extLst>
          </p:cNvPr>
          <p:cNvSpPr/>
          <p:nvPr/>
        </p:nvSpPr>
        <p:spPr>
          <a:xfrm>
            <a:off x="1340910" y="5621262"/>
            <a:ext cx="972000" cy="474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b"/>
          <a:lstStyle/>
          <a:p>
            <a:pPr algn="ctr"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수문 지도를 통한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</a:p>
          <a:p>
            <a:pPr algn="ctr"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주요 현황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모니터링</a:t>
            </a:r>
          </a:p>
        </p:txBody>
      </p:sp>
      <p:sp>
        <p:nvSpPr>
          <p:cNvPr id="7" name="타원 69">
            <a:extLst>
              <a:ext uri="{FF2B5EF4-FFF2-40B4-BE49-F238E27FC236}">
                <a16:creationId xmlns:a16="http://schemas.microsoft.com/office/drawing/2014/main" id="{2146B08D-6E49-4928-A014-C162843DBE1C}"/>
              </a:ext>
            </a:extLst>
          </p:cNvPr>
          <p:cNvSpPr/>
          <p:nvPr/>
        </p:nvSpPr>
        <p:spPr>
          <a:xfrm>
            <a:off x="2275996" y="5621262"/>
            <a:ext cx="972000" cy="474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08000" rtlCol="0" anchor="b"/>
          <a:lstStyle/>
          <a:p>
            <a:pPr algn="ctr">
              <a:lnSpc>
                <a:spcPts val="1300"/>
              </a:lnSpc>
            </a:pPr>
            <a:r>
              <a:rPr lang="ko-KR" altLang="en-US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수문 주변</a:t>
            </a:r>
            <a:r>
              <a:rPr lang="en-US" altLang="ko-KR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</a:p>
          <a:p>
            <a:pPr algn="ctr">
              <a:lnSpc>
                <a:spcPts val="1300"/>
              </a:lnSpc>
            </a:pPr>
            <a:r>
              <a:rPr lang="en-US" altLang="ko-KR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CCTV </a:t>
            </a:r>
            <a:r>
              <a:rPr lang="ko-KR" altLang="en-US" sz="900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영상 조회</a:t>
            </a:r>
          </a:p>
        </p:txBody>
      </p:sp>
      <p:sp>
        <p:nvSpPr>
          <p:cNvPr id="8" name="타원 69">
            <a:extLst>
              <a:ext uri="{FF2B5EF4-FFF2-40B4-BE49-F238E27FC236}">
                <a16:creationId xmlns:a16="http://schemas.microsoft.com/office/drawing/2014/main" id="{0044048F-9483-4E15-8ACA-DEDCFCF5F96F}"/>
              </a:ext>
            </a:extLst>
          </p:cNvPr>
          <p:cNvSpPr/>
          <p:nvPr/>
        </p:nvSpPr>
        <p:spPr>
          <a:xfrm>
            <a:off x="555497" y="4872818"/>
            <a:ext cx="2545200" cy="216000"/>
          </a:xfrm>
          <a:prstGeom prst="rect">
            <a:avLst/>
          </a:prstGeom>
          <a:gradFill>
            <a:gsLst>
              <a:gs pos="0">
                <a:srgbClr val="E4E4E4"/>
              </a:gs>
              <a:gs pos="100000">
                <a:srgbClr val="E4E4E4"/>
              </a:gs>
            </a:gsLst>
            <a:lin ang="13500000" scaled="1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" rIns="0" bIns="54000" rtlCol="0" anchor="ctr"/>
          <a:lstStyle/>
          <a:p>
            <a:r>
              <a:rPr lang="en-US" altLang="ko-KR" sz="1000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Key Feature</a:t>
            </a:r>
            <a:endParaRPr lang="ko-KR" altLang="en-US" sz="1000" spc="-6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9" name="그래픽 8">
            <a:extLst>
              <a:ext uri="{FF2B5EF4-FFF2-40B4-BE49-F238E27FC236}">
                <a16:creationId xmlns:a16="http://schemas.microsoft.com/office/drawing/2014/main" id="{90B98DE4-4DB3-45C7-A740-D366DA1E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25" y="5271002"/>
            <a:ext cx="277200" cy="2772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A4A1A8D2-9804-44BE-901F-B445B420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70237" y="5252929"/>
            <a:ext cx="313346" cy="313346"/>
          </a:xfrm>
          <a:prstGeom prst="rect">
            <a:avLst/>
          </a:prstGeom>
        </p:spPr>
      </p:pic>
      <p:pic>
        <p:nvPicPr>
          <p:cNvPr id="64" name="그래픽 63">
            <a:extLst>
              <a:ext uri="{FF2B5EF4-FFF2-40B4-BE49-F238E27FC236}">
                <a16:creationId xmlns:a16="http://schemas.microsoft.com/office/drawing/2014/main" id="{6162B90F-44C7-415E-AAEC-CD84C31CB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14724" y="5252929"/>
            <a:ext cx="294545" cy="3133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620D24-9909-4487-8FB7-BF2A487A8BAF}"/>
              </a:ext>
            </a:extLst>
          </p:cNvPr>
          <p:cNvSpPr txBox="1"/>
          <p:nvPr/>
        </p:nvSpPr>
        <p:spPr>
          <a:xfrm>
            <a:off x="550861" y="6527156"/>
            <a:ext cx="271228" cy="12240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r>
              <a:rPr lang="en-US" altLang="ko-KR" sz="1200" kern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4200000" scaled="0"/>
                </a:gra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12</a:t>
            </a:r>
            <a:endParaRPr lang="ko-KR" altLang="en-US" sz="1200" kern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4200000" scaled="0"/>
              </a:gra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F1ECA87D-6A27-495D-9A25-F7289D542AAF}"/>
              </a:ext>
            </a:extLst>
          </p:cNvPr>
          <p:cNvGrpSpPr/>
          <p:nvPr/>
        </p:nvGrpSpPr>
        <p:grpSpPr>
          <a:xfrm>
            <a:off x="4445768" y="838593"/>
            <a:ext cx="6958062" cy="5180814"/>
            <a:chOff x="510062" y="723901"/>
            <a:chExt cx="6157454" cy="4584700"/>
          </a:xfrm>
        </p:grpSpPr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0C451B16-35F5-49F2-B212-7EA038FF3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62" y="723901"/>
              <a:ext cx="5678950" cy="4584700"/>
            </a:xfrm>
            <a:prstGeom prst="rect">
              <a:avLst/>
            </a:prstGeom>
          </p:spPr>
        </p:pic>
        <p:pic>
          <p:nvPicPr>
            <p:cNvPr id="83" name="그림 82">
              <a:extLst>
                <a:ext uri="{FF2B5EF4-FFF2-40B4-BE49-F238E27FC236}">
                  <a16:creationId xmlns:a16="http://schemas.microsoft.com/office/drawing/2014/main" id="{21CA8BB5-ED94-49E1-94EF-05C65E356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7"/>
            <a:stretch/>
          </p:blipFill>
          <p:spPr>
            <a:xfrm>
              <a:off x="3831304" y="723901"/>
              <a:ext cx="2836212" cy="4584700"/>
            </a:xfrm>
            <a:prstGeom prst="rect">
              <a:avLst/>
            </a:prstGeom>
          </p:spPr>
        </p:pic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AB0920BB-A34D-448F-BCE2-DD4BACF315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318" y="1098304"/>
            <a:ext cx="6540800" cy="36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CECEC"/>
            </a:gs>
            <a:gs pos="100000">
              <a:srgbClr val="ECECEC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직사각형 57">
            <a:extLst>
              <a:ext uri="{FF2B5EF4-FFF2-40B4-BE49-F238E27FC236}">
                <a16:creationId xmlns:a16="http://schemas.microsoft.com/office/drawing/2014/main" id="{9E2E3837-EB82-45F5-ABF1-BCA810C96BD4}"/>
              </a:ext>
            </a:extLst>
          </p:cNvPr>
          <p:cNvSpPr/>
          <p:nvPr/>
        </p:nvSpPr>
        <p:spPr>
          <a:xfrm flipH="1">
            <a:off x="550860" y="836612"/>
            <a:ext cx="3528000" cy="518477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3176971B-2ED0-4EB0-B48C-225DCF51A21E}"/>
              </a:ext>
            </a:extLst>
          </p:cNvPr>
          <p:cNvSpPr/>
          <p:nvPr/>
        </p:nvSpPr>
        <p:spPr>
          <a:xfrm flipH="1">
            <a:off x="4331999" y="836613"/>
            <a:ext cx="3528000" cy="518477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71CEF8C1-A12B-43A5-BB58-BCC720386B52}"/>
              </a:ext>
            </a:extLst>
          </p:cNvPr>
          <p:cNvSpPr/>
          <p:nvPr/>
        </p:nvSpPr>
        <p:spPr>
          <a:xfrm flipH="1">
            <a:off x="8113137" y="836613"/>
            <a:ext cx="3528000" cy="5184776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733EA84-92C1-4AA2-B0EE-CFDABF662C49}"/>
              </a:ext>
            </a:extLst>
          </p:cNvPr>
          <p:cNvSpPr/>
          <p:nvPr/>
        </p:nvSpPr>
        <p:spPr>
          <a:xfrm flipH="1">
            <a:off x="922859" y="1287716"/>
            <a:ext cx="278400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ko-KR" altLang="en-US" sz="2800" spc="-23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상황판 </a:t>
            </a:r>
            <a:r>
              <a:rPr lang="ko-KR" altLang="en-US" sz="2800" b="1" spc="-23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화면구성 </a:t>
            </a:r>
            <a:endParaRPr lang="en-US" altLang="ko-KR" sz="2800" b="1" spc="-2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86CD10-6FB1-4ACC-B9FB-0FD67FA3B457}"/>
              </a:ext>
            </a:extLst>
          </p:cNvPr>
          <p:cNvSpPr txBox="1"/>
          <p:nvPr/>
        </p:nvSpPr>
        <p:spPr>
          <a:xfrm>
            <a:off x="10009366" y="2188271"/>
            <a:ext cx="1532657" cy="97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400"/>
              </a:spcAf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장치 지도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마커를 통해  장치제어 및 장애 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여부를 직관적으로 파악할 수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있으며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마커 클릭 시 주요 알람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정보를 제공하는 팝업 출력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5F0A6562-004D-44A0-8F59-12817C7774DA}"/>
              </a:ext>
            </a:extLst>
          </p:cNvPr>
          <p:cNvSpPr txBox="1"/>
          <p:nvPr/>
        </p:nvSpPr>
        <p:spPr>
          <a:xfrm>
            <a:off x="10009366" y="3455834"/>
            <a:ext cx="1532657" cy="97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400"/>
              </a:spcAf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CCTV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영상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선택된  장치 주변의 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CCTV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영상을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동시에 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4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채널까지 표출하며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드롭 다운 버튼 조작을 통한 카메라 선택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특정 영상 확대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PTZ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제어 등 지원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CD6F3ED5-A606-440B-AAC7-0E093559AE5C}"/>
              </a:ext>
            </a:extLst>
          </p:cNvPr>
          <p:cNvSpPr txBox="1"/>
          <p:nvPr/>
        </p:nvSpPr>
        <p:spPr>
          <a:xfrm>
            <a:off x="10009366" y="4734321"/>
            <a:ext cx="1532657" cy="979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Aft>
                <a:spcPts val="400"/>
              </a:spcAf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장치 그룹 대시보드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3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특정 그룹에 속한 장치들의  </a:t>
            </a: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센서값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작동 정보를 직관적으로 표출하며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연동 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또는 연관된 장치간 영향관계를 고려한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제어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일괄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선택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지원</a:t>
            </a:r>
            <a:endParaRPr lang="en-US" altLang="ko-KR" sz="9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AEAD0116-B31F-49D3-9B16-ADA7E53ECA55}"/>
              </a:ext>
            </a:extLst>
          </p:cNvPr>
          <p:cNvSpPr/>
          <p:nvPr/>
        </p:nvSpPr>
        <p:spPr>
          <a:xfrm flipH="1">
            <a:off x="4450858" y="1287716"/>
            <a:ext cx="3290280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ko-KR" altLang="en-US" sz="2800" spc="-23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상황판 </a:t>
            </a:r>
            <a:r>
              <a:rPr lang="ko-KR" altLang="en-US" sz="2800" b="1" spc="-23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운영 시나리오</a:t>
            </a:r>
            <a:endParaRPr lang="en-US" altLang="ko-KR" sz="2800" b="1" spc="-2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84" name="직사각형 183">
            <a:extLst>
              <a:ext uri="{FF2B5EF4-FFF2-40B4-BE49-F238E27FC236}">
                <a16:creationId xmlns:a16="http://schemas.microsoft.com/office/drawing/2014/main" id="{46A6749C-46F3-41A4-840A-FC797A640EBF}"/>
              </a:ext>
            </a:extLst>
          </p:cNvPr>
          <p:cNvSpPr/>
          <p:nvPr/>
        </p:nvSpPr>
        <p:spPr>
          <a:xfrm>
            <a:off x="4569109" y="4079333"/>
            <a:ext cx="3053780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85" name="직사각형 184">
            <a:extLst>
              <a:ext uri="{FF2B5EF4-FFF2-40B4-BE49-F238E27FC236}">
                <a16:creationId xmlns:a16="http://schemas.microsoft.com/office/drawing/2014/main" id="{59C1C919-E82F-4088-A0CA-A27C5524F03E}"/>
              </a:ext>
            </a:extLst>
          </p:cNvPr>
          <p:cNvSpPr/>
          <p:nvPr/>
        </p:nvSpPr>
        <p:spPr>
          <a:xfrm>
            <a:off x="4569109" y="4676571"/>
            <a:ext cx="3053780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BDD0AE64-E216-4E28-BB7A-9D9B7604A0A0}"/>
              </a:ext>
            </a:extLst>
          </p:cNvPr>
          <p:cNvSpPr/>
          <p:nvPr/>
        </p:nvSpPr>
        <p:spPr>
          <a:xfrm>
            <a:off x="4569109" y="5273810"/>
            <a:ext cx="3053780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54395AA1-AE2C-4BCF-84AD-A84E58D77109}"/>
              </a:ext>
            </a:extLst>
          </p:cNvPr>
          <p:cNvSpPr/>
          <p:nvPr/>
        </p:nvSpPr>
        <p:spPr>
          <a:xfrm flipH="1">
            <a:off x="8485136" y="1287716"/>
            <a:ext cx="2784002" cy="430887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ko-KR" altLang="en-US" sz="2800" b="1" spc="-23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핵심 기능</a:t>
            </a:r>
            <a:endParaRPr lang="en-US" altLang="ko-KR" sz="2800" b="1" spc="-23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139B21-14BA-404F-A281-BC511FF4448C}"/>
              </a:ext>
            </a:extLst>
          </p:cNvPr>
          <p:cNvSpPr txBox="1"/>
          <p:nvPr/>
        </p:nvSpPr>
        <p:spPr>
          <a:xfrm>
            <a:off x="11369909" y="6527156"/>
            <a:ext cx="271228" cy="122400"/>
          </a:xfrm>
          <a:prstGeom prst="rect">
            <a:avLst/>
          </a:prstGeom>
          <a:noFill/>
        </p:spPr>
        <p:txBody>
          <a:bodyPr wrap="none" lIns="0" rIns="0" rtlCol="0" anchor="ctr">
            <a:noAutofit/>
          </a:bodyPr>
          <a:lstStyle/>
          <a:p>
            <a:pPr algn="r"/>
            <a:r>
              <a:rPr lang="en-US" altLang="ko-KR" sz="1200" kern="1200" dirty="0">
                <a:gradFill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4200000" scaled="0"/>
                </a:gradFill>
                <a:latin typeface="KoPub돋움체 Medium" panose="02020603020101020101" pitchFamily="18" charset="-127"/>
                <a:ea typeface="KoPub돋움체 Medium" panose="02020603020101020101" pitchFamily="18" charset="-127"/>
                <a:cs typeface="+mn-cs"/>
              </a:rPr>
              <a:t>13</a:t>
            </a:r>
            <a:endParaRPr lang="ko-KR" altLang="en-US" sz="1200" kern="1200" dirty="0">
              <a:gradFill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4200000" scaled="0"/>
              </a:gradFill>
              <a:latin typeface="KoPub돋움체 Medium" panose="02020603020101020101" pitchFamily="18" charset="-127"/>
              <a:ea typeface="KoPub돋움체 Medium" panose="02020603020101020101" pitchFamily="18" charset="-127"/>
              <a:cs typeface="+mn-cs"/>
            </a:endParaRPr>
          </a:p>
        </p:txBody>
      </p:sp>
      <p:sp>
        <p:nvSpPr>
          <p:cNvPr id="52" name="타원 69">
            <a:extLst>
              <a:ext uri="{FF2B5EF4-FFF2-40B4-BE49-F238E27FC236}">
                <a16:creationId xmlns:a16="http://schemas.microsoft.com/office/drawing/2014/main" id="{EBDF9BDF-67EC-4241-846C-CF22B1E38A16}"/>
              </a:ext>
            </a:extLst>
          </p:cNvPr>
          <p:cNvSpPr/>
          <p:nvPr/>
        </p:nvSpPr>
        <p:spPr>
          <a:xfrm>
            <a:off x="10372725" y="549275"/>
            <a:ext cx="1268411" cy="216000"/>
          </a:xfrm>
          <a:prstGeom prst="roundRect">
            <a:avLst>
              <a:gd name="adj" fmla="val 26458"/>
            </a:avLst>
          </a:prstGeom>
          <a:gradFill flip="none" rotWithShape="1">
            <a:gsLst>
              <a:gs pos="0">
                <a:srgbClr val="DEDEDE"/>
              </a:gs>
              <a:gs pos="100000">
                <a:srgbClr val="DEDEDE"/>
              </a:gs>
            </a:gsLst>
            <a:lin ang="540000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54000" rtlCol="0" anchor="ctr"/>
          <a:lstStyle/>
          <a:p>
            <a:pPr algn="ctr"/>
            <a:r>
              <a: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주요기능 </a:t>
            </a:r>
            <a:r>
              <a:rPr lang="en-US" altLang="ko-KR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01. </a:t>
            </a:r>
            <a:r>
              <a: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종합상황판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A1DFF90-096E-46C5-A6C1-326FDAC06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70" y="2104361"/>
            <a:ext cx="3052800" cy="1717200"/>
          </a:xfrm>
          <a:prstGeom prst="rect">
            <a:avLst/>
          </a:prstGeom>
        </p:spPr>
      </p:pic>
      <p:grpSp>
        <p:nvGrpSpPr>
          <p:cNvPr id="40" name="그룹 39">
            <a:extLst>
              <a:ext uri="{FF2B5EF4-FFF2-40B4-BE49-F238E27FC236}">
                <a16:creationId xmlns:a16="http://schemas.microsoft.com/office/drawing/2014/main" id="{379486F3-E629-47B8-95B5-98D632A4D075}"/>
              </a:ext>
            </a:extLst>
          </p:cNvPr>
          <p:cNvGrpSpPr/>
          <p:nvPr/>
        </p:nvGrpSpPr>
        <p:grpSpPr>
          <a:xfrm>
            <a:off x="915647" y="2199684"/>
            <a:ext cx="2926103" cy="1523710"/>
            <a:chOff x="915647" y="2199684"/>
            <a:chExt cx="2926103" cy="1523710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CBFDD18-BF84-4C6D-AC06-69B350176F2F}"/>
                </a:ext>
              </a:extLst>
            </p:cNvPr>
            <p:cNvSpPr/>
            <p:nvPr/>
          </p:nvSpPr>
          <p:spPr>
            <a:xfrm>
              <a:off x="915647" y="2199684"/>
              <a:ext cx="676050" cy="1523710"/>
            </a:xfrm>
            <a:prstGeom prst="rect">
              <a:avLst/>
            </a:prstGeom>
            <a:solidFill>
              <a:srgbClr val="16ABBD">
                <a:alpha val="40000"/>
              </a:srgbClr>
            </a:solidFill>
            <a:ln w="12700">
              <a:solidFill>
                <a:srgbClr val="16AB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FB131C00-200E-438E-82F9-F8802A18856A}"/>
                </a:ext>
              </a:extLst>
            </p:cNvPr>
            <p:cNvSpPr/>
            <p:nvPr/>
          </p:nvSpPr>
          <p:spPr>
            <a:xfrm>
              <a:off x="3165700" y="2199684"/>
              <a:ext cx="676050" cy="1523710"/>
            </a:xfrm>
            <a:prstGeom prst="rect">
              <a:avLst/>
            </a:prstGeom>
            <a:solidFill>
              <a:srgbClr val="EE3F03">
                <a:alpha val="40000"/>
              </a:srgbClr>
            </a:solidFill>
            <a:ln w="12700">
              <a:solidFill>
                <a:srgbClr val="EE3F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39C0E188-386D-41F4-86C8-8F4615B02371}"/>
                </a:ext>
              </a:extLst>
            </p:cNvPr>
            <p:cNvSpPr/>
            <p:nvPr/>
          </p:nvSpPr>
          <p:spPr>
            <a:xfrm>
              <a:off x="1619103" y="2199684"/>
              <a:ext cx="1519706" cy="1523710"/>
            </a:xfrm>
            <a:prstGeom prst="rect">
              <a:avLst/>
            </a:prstGeom>
            <a:solidFill>
              <a:srgbClr val="FFB619">
                <a:alpha val="40000"/>
              </a:srgbClr>
            </a:solidFill>
            <a:ln w="12700">
              <a:solidFill>
                <a:srgbClr val="FFB6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114" name="직선 화살표 연결선 113">
            <a:extLst>
              <a:ext uri="{FF2B5EF4-FFF2-40B4-BE49-F238E27FC236}">
                <a16:creationId xmlns:a16="http://schemas.microsoft.com/office/drawing/2014/main" id="{B4F1188B-540F-4693-A282-A0C825D698D4}"/>
              </a:ext>
            </a:extLst>
          </p:cNvPr>
          <p:cNvCxnSpPr>
            <a:cxnSpLocks/>
          </p:cNvCxnSpPr>
          <p:nvPr/>
        </p:nvCxnSpPr>
        <p:spPr>
          <a:xfrm>
            <a:off x="1216646" y="2971064"/>
            <a:ext cx="2324104" cy="0"/>
          </a:xfrm>
          <a:prstGeom prst="straightConnector1">
            <a:avLst/>
          </a:prstGeom>
          <a:ln w="60325">
            <a:gradFill flip="none" rotWithShape="1">
              <a:gsLst>
                <a:gs pos="50000">
                  <a:srgbClr val="FFFFFF"/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그림 100">
            <a:extLst>
              <a:ext uri="{FF2B5EF4-FFF2-40B4-BE49-F238E27FC236}">
                <a16:creationId xmlns:a16="http://schemas.microsoft.com/office/drawing/2014/main" id="{E4B44011-C151-4571-ACDF-553BD6635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599" y="2104361"/>
            <a:ext cx="3052800" cy="1717200"/>
          </a:xfrm>
          <a:prstGeom prst="rect">
            <a:avLst/>
          </a:prstGeom>
        </p:spPr>
      </p:pic>
      <p:sp>
        <p:nvSpPr>
          <p:cNvPr id="48" name="직사각형 47">
            <a:extLst>
              <a:ext uri="{FF2B5EF4-FFF2-40B4-BE49-F238E27FC236}">
                <a16:creationId xmlns:a16="http://schemas.microsoft.com/office/drawing/2014/main" id="{5540D7DE-D3E2-421F-8ED3-2400642FBBFC}"/>
              </a:ext>
            </a:extLst>
          </p:cNvPr>
          <p:cNvSpPr/>
          <p:nvPr/>
        </p:nvSpPr>
        <p:spPr>
          <a:xfrm flipH="1">
            <a:off x="4664297" y="4125136"/>
            <a:ext cx="39607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01</a:t>
            </a:r>
            <a:endParaRPr lang="en-US" altLang="ko-KR" sz="2800" spc="-20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B2B2B2"/>
                  </a:gs>
                  <a:gs pos="100000">
                    <a:srgbClr val="D3D3D3">
                      <a:alpha val="10000"/>
                    </a:srgbClr>
                  </a:gs>
                </a:gsLst>
                <a:lin ang="13500000" scaled="1"/>
                <a:tileRect/>
              </a:gradFill>
              <a:latin typeface="KoPub바탕체 Medium" panose="00000600000000000000" pitchFamily="2" charset="-127"/>
              <a:ea typeface="KoPub바탕체 Medium" panose="00000600000000000000" pitchFamily="2" charset="-127"/>
            </a:endParaRPr>
          </a:p>
        </p:txBody>
      </p:sp>
      <p:sp>
        <p:nvSpPr>
          <p:cNvPr id="176" name="직사각형 175">
            <a:extLst>
              <a:ext uri="{FF2B5EF4-FFF2-40B4-BE49-F238E27FC236}">
                <a16:creationId xmlns:a16="http://schemas.microsoft.com/office/drawing/2014/main" id="{9AA9E227-0AAE-4355-94F7-3601763B3413}"/>
              </a:ext>
            </a:extLst>
          </p:cNvPr>
          <p:cNvSpPr/>
          <p:nvPr/>
        </p:nvSpPr>
        <p:spPr>
          <a:xfrm flipH="1">
            <a:off x="4664297" y="4722374"/>
            <a:ext cx="39607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02</a:t>
            </a:r>
            <a:endParaRPr lang="en-US" altLang="ko-KR" sz="2800" spc="-20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B2B2B2"/>
                  </a:gs>
                  <a:gs pos="100000">
                    <a:srgbClr val="D3D3D3">
                      <a:alpha val="10000"/>
                    </a:srgbClr>
                  </a:gs>
                </a:gsLst>
                <a:lin ang="13500000" scaled="1"/>
                <a:tileRect/>
              </a:gradFill>
              <a:latin typeface="KoPub바탕체 Medium" panose="00000600000000000000" pitchFamily="2" charset="-127"/>
              <a:ea typeface="KoPub바탕체 Medium" panose="00000600000000000000" pitchFamily="2" charset="-127"/>
            </a:endParaRP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4D2C07CF-EA65-4556-A328-CFF2753770F0}"/>
              </a:ext>
            </a:extLst>
          </p:cNvPr>
          <p:cNvSpPr/>
          <p:nvPr/>
        </p:nvSpPr>
        <p:spPr>
          <a:xfrm flipH="1">
            <a:off x="4664297" y="5319613"/>
            <a:ext cx="39607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03</a:t>
            </a:r>
            <a:endParaRPr lang="en-US" altLang="ko-KR" sz="2800" spc="-200" dirty="0">
              <a:ln>
                <a:solidFill>
                  <a:schemeClr val="bg1">
                    <a:alpha val="0"/>
                  </a:schemeClr>
                </a:solidFill>
              </a:ln>
              <a:gradFill flip="none" rotWithShape="1">
                <a:gsLst>
                  <a:gs pos="0">
                    <a:srgbClr val="B2B2B2"/>
                  </a:gs>
                  <a:gs pos="100000">
                    <a:srgbClr val="D3D3D3">
                      <a:alpha val="10000"/>
                    </a:srgbClr>
                  </a:gs>
                </a:gsLst>
                <a:lin ang="13500000" scaled="1"/>
                <a:tileRect/>
              </a:gradFill>
              <a:latin typeface="KoPub바탕체 Medium" panose="00000600000000000000" pitchFamily="2" charset="-127"/>
              <a:ea typeface="KoPub바탕체 Medium" panose="00000600000000000000" pitchFamily="2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A957AD9-67A2-49AB-BCE2-2055049297A5}"/>
              </a:ext>
            </a:extLst>
          </p:cNvPr>
          <p:cNvSpPr txBox="1"/>
          <p:nvPr/>
        </p:nvSpPr>
        <p:spPr>
          <a:xfrm>
            <a:off x="5088552" y="4121577"/>
            <a:ext cx="1986441" cy="438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 장치 현황 파악하기</a:t>
            </a:r>
            <a:endParaRPr lang="en-US" altLang="ko-KR" sz="1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장치목록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종합현황에서 </a:t>
            </a: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장치별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운영현황 파악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760BC15-1F98-44E9-BD4C-E5C32D4C1F85}"/>
              </a:ext>
            </a:extLst>
          </p:cNvPr>
          <p:cNvSpPr txBox="1"/>
          <p:nvPr/>
        </p:nvSpPr>
        <p:spPr>
          <a:xfrm>
            <a:off x="5088552" y="4718815"/>
            <a:ext cx="2510624" cy="438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이상 알람 발생 시 특정 장치 선택하기</a:t>
            </a:r>
            <a:endParaRPr lang="en-US" altLang="ko-KR" sz="1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센서 임계치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장애 알람 발생 시 장치이름 또는 </a:t>
            </a:r>
            <a:r>
              <a:rPr lang="ko-KR" altLang="en-US" sz="900" spc="-1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지도마커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클릭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0046AA53-6239-4C71-91D4-3C2366B938C4}"/>
              </a:ext>
            </a:extLst>
          </p:cNvPr>
          <p:cNvSpPr txBox="1"/>
          <p:nvPr/>
        </p:nvSpPr>
        <p:spPr>
          <a:xfrm>
            <a:off x="5088552" y="5316054"/>
            <a:ext cx="1914307" cy="438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상세정보 확인 후 장치 제어하기</a:t>
            </a:r>
            <a:endParaRPr lang="en-US" altLang="ko-KR" sz="1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주변 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CCTV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영상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상태정보 확인 후 장치 제어</a:t>
            </a:r>
          </a:p>
        </p:txBody>
      </p:sp>
      <p:sp>
        <p:nvSpPr>
          <p:cNvPr id="183" name="직사각형 182">
            <a:extLst>
              <a:ext uri="{FF2B5EF4-FFF2-40B4-BE49-F238E27FC236}">
                <a16:creationId xmlns:a16="http://schemas.microsoft.com/office/drawing/2014/main" id="{F96CC7C3-6F0E-4D74-A4F7-28FAF2091A39}"/>
              </a:ext>
            </a:extLst>
          </p:cNvPr>
          <p:cNvSpPr/>
          <p:nvPr/>
        </p:nvSpPr>
        <p:spPr>
          <a:xfrm>
            <a:off x="4696786" y="2199684"/>
            <a:ext cx="676050" cy="1523710"/>
          </a:xfrm>
          <a:prstGeom prst="rect">
            <a:avLst/>
          </a:prstGeom>
          <a:noFill/>
          <a:ln w="12700">
            <a:solidFill>
              <a:srgbClr val="16A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7" name="직사각형 186">
            <a:extLst>
              <a:ext uri="{FF2B5EF4-FFF2-40B4-BE49-F238E27FC236}">
                <a16:creationId xmlns:a16="http://schemas.microsoft.com/office/drawing/2014/main" id="{CDA22CF4-8665-4236-8590-D2E30FC15C93}"/>
              </a:ext>
            </a:extLst>
          </p:cNvPr>
          <p:cNvSpPr/>
          <p:nvPr/>
        </p:nvSpPr>
        <p:spPr>
          <a:xfrm>
            <a:off x="6946839" y="2199684"/>
            <a:ext cx="676050" cy="1523710"/>
          </a:xfrm>
          <a:prstGeom prst="rect">
            <a:avLst/>
          </a:prstGeom>
          <a:noFill/>
          <a:ln w="12700">
            <a:solidFill>
              <a:srgbClr val="EE3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9" name="직사각형 188">
            <a:extLst>
              <a:ext uri="{FF2B5EF4-FFF2-40B4-BE49-F238E27FC236}">
                <a16:creationId xmlns:a16="http://schemas.microsoft.com/office/drawing/2014/main" id="{B50B384A-8829-45BC-8E7D-8849E493F0F1}"/>
              </a:ext>
            </a:extLst>
          </p:cNvPr>
          <p:cNvSpPr/>
          <p:nvPr/>
        </p:nvSpPr>
        <p:spPr>
          <a:xfrm>
            <a:off x="5400242" y="2199684"/>
            <a:ext cx="1519706" cy="1523710"/>
          </a:xfrm>
          <a:prstGeom prst="rect">
            <a:avLst/>
          </a:prstGeom>
          <a:noFill/>
          <a:ln w="12700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4B087A58-07F0-4AD1-9CDB-E01E5966F1AE}"/>
              </a:ext>
            </a:extLst>
          </p:cNvPr>
          <p:cNvSpPr/>
          <p:nvPr/>
        </p:nvSpPr>
        <p:spPr>
          <a:xfrm>
            <a:off x="915647" y="4347447"/>
            <a:ext cx="676050" cy="1448855"/>
          </a:xfrm>
          <a:prstGeom prst="rect">
            <a:avLst/>
          </a:prstGeom>
          <a:solidFill>
            <a:schemeClr val="bg1"/>
          </a:solidFill>
          <a:ln w="12700">
            <a:solidFill>
              <a:srgbClr val="16A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4000" rIns="0" rtlCol="0" anchor="ctr"/>
          <a:lstStyle/>
          <a:p>
            <a:pPr algn="ctr">
              <a:lnSpc>
                <a:spcPts val="1100"/>
              </a:lnSpc>
              <a:spcAft>
                <a:spcPts val="400"/>
              </a:spcAft>
            </a:pPr>
            <a:endParaRPr lang="en-US" altLang="ko-KR" sz="800" spc="-1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43" name="직사각형 142">
            <a:extLst>
              <a:ext uri="{FF2B5EF4-FFF2-40B4-BE49-F238E27FC236}">
                <a16:creationId xmlns:a16="http://schemas.microsoft.com/office/drawing/2014/main" id="{B4FA49AB-4B81-4B1D-8E84-C0DE48414D8E}"/>
              </a:ext>
            </a:extLst>
          </p:cNvPr>
          <p:cNvSpPr/>
          <p:nvPr/>
        </p:nvSpPr>
        <p:spPr>
          <a:xfrm>
            <a:off x="3165700" y="4347447"/>
            <a:ext cx="676050" cy="1448855"/>
          </a:xfrm>
          <a:prstGeom prst="rect">
            <a:avLst/>
          </a:prstGeom>
          <a:solidFill>
            <a:schemeClr val="bg1"/>
          </a:solidFill>
          <a:ln w="12700">
            <a:solidFill>
              <a:srgbClr val="EE3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80000" rIns="0" rtlCol="0" anchor="ctr"/>
          <a:lstStyle/>
          <a:p>
            <a:pPr algn="ctr">
              <a:lnSpc>
                <a:spcPts val="1100"/>
              </a:lnSpc>
              <a:spcAft>
                <a:spcPts val="400"/>
              </a:spcAft>
            </a:pPr>
            <a:endParaRPr lang="ko-KR" altLang="en-US" sz="800" spc="-1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44" name="직사각형 143">
            <a:extLst>
              <a:ext uri="{FF2B5EF4-FFF2-40B4-BE49-F238E27FC236}">
                <a16:creationId xmlns:a16="http://schemas.microsoft.com/office/drawing/2014/main" id="{CD47DF23-F67B-4E4A-BBB2-2497817BD383}"/>
              </a:ext>
            </a:extLst>
          </p:cNvPr>
          <p:cNvSpPr/>
          <p:nvPr/>
        </p:nvSpPr>
        <p:spPr>
          <a:xfrm>
            <a:off x="1618588" y="4347447"/>
            <a:ext cx="1519706" cy="1448855"/>
          </a:xfrm>
          <a:prstGeom prst="rect">
            <a:avLst/>
          </a:prstGeom>
          <a:solidFill>
            <a:schemeClr val="bg1"/>
          </a:solidFill>
          <a:ln w="12700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24000" rIns="0" rtlCol="0" anchor="ctr"/>
          <a:lstStyle/>
          <a:p>
            <a:pPr algn="ctr">
              <a:lnSpc>
                <a:spcPts val="1100"/>
              </a:lnSpc>
              <a:spcAft>
                <a:spcPts val="400"/>
              </a:spcAft>
            </a:pPr>
            <a:endParaRPr lang="en-US" altLang="ko-KR" sz="800" spc="-1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8C752530-A3A4-466C-9621-BFDF954EDB45}"/>
              </a:ext>
            </a:extLst>
          </p:cNvPr>
          <p:cNvSpPr/>
          <p:nvPr/>
        </p:nvSpPr>
        <p:spPr>
          <a:xfrm>
            <a:off x="915647" y="3916883"/>
            <a:ext cx="676050" cy="430565"/>
          </a:xfrm>
          <a:prstGeom prst="rect">
            <a:avLst/>
          </a:prstGeom>
          <a:solidFill>
            <a:srgbClr val="16ABBD"/>
          </a:solidFill>
          <a:ln>
            <a:solidFill>
              <a:srgbClr val="16AB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t"/>
          <a:lstStyle/>
          <a:p>
            <a:pPr algn="ctr"/>
            <a:endParaRPr lang="ko-KR" altLang="en-US" sz="80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46" name="직사각형 145">
            <a:extLst>
              <a:ext uri="{FF2B5EF4-FFF2-40B4-BE49-F238E27FC236}">
                <a16:creationId xmlns:a16="http://schemas.microsoft.com/office/drawing/2014/main" id="{9F9D239B-3563-4408-923E-561B637D733D}"/>
              </a:ext>
            </a:extLst>
          </p:cNvPr>
          <p:cNvSpPr/>
          <p:nvPr/>
        </p:nvSpPr>
        <p:spPr>
          <a:xfrm>
            <a:off x="1618588" y="3916883"/>
            <a:ext cx="1520221" cy="430565"/>
          </a:xfrm>
          <a:prstGeom prst="rect">
            <a:avLst/>
          </a:prstGeom>
          <a:solidFill>
            <a:srgbClr val="EEA400"/>
          </a:solidFill>
          <a:ln>
            <a:solidFill>
              <a:srgbClr val="EEA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t"/>
          <a:lstStyle/>
          <a:p>
            <a:pPr algn="ctr"/>
            <a:endParaRPr lang="ko-KR" altLang="en-US" sz="80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7029DF9C-7F72-4A88-B956-B599E06A6316}"/>
              </a:ext>
            </a:extLst>
          </p:cNvPr>
          <p:cNvSpPr/>
          <p:nvPr/>
        </p:nvSpPr>
        <p:spPr>
          <a:xfrm>
            <a:off x="3165701" y="3916883"/>
            <a:ext cx="676050" cy="430565"/>
          </a:xfrm>
          <a:prstGeom prst="rect">
            <a:avLst/>
          </a:prstGeom>
          <a:solidFill>
            <a:srgbClr val="EE3F03"/>
          </a:solidFill>
          <a:ln>
            <a:solidFill>
              <a:srgbClr val="EE3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t"/>
          <a:lstStyle/>
          <a:p>
            <a:pPr algn="ctr"/>
            <a:endParaRPr lang="ko-KR" altLang="en-US" sz="80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77" name="사각형: 둥근 위쪽 모서리 76">
            <a:extLst>
              <a:ext uri="{FF2B5EF4-FFF2-40B4-BE49-F238E27FC236}">
                <a16:creationId xmlns:a16="http://schemas.microsoft.com/office/drawing/2014/main" id="{CD65A58A-6485-451A-BF53-F170710A1F47}"/>
              </a:ext>
            </a:extLst>
          </p:cNvPr>
          <p:cNvSpPr/>
          <p:nvPr/>
        </p:nvSpPr>
        <p:spPr>
          <a:xfrm>
            <a:off x="915647" y="3723394"/>
            <a:ext cx="676050" cy="1800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107B8A"/>
          </a:solidFill>
          <a:ln>
            <a:solidFill>
              <a:srgbClr val="107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ko-KR" altLang="en-US" sz="85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좌측패널</a:t>
            </a:r>
            <a:endParaRPr lang="ko-KR" altLang="en-US" sz="85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12780519-6ADC-4104-8F3F-394509A8D21F}"/>
              </a:ext>
            </a:extLst>
          </p:cNvPr>
          <p:cNvSpPr/>
          <p:nvPr/>
        </p:nvSpPr>
        <p:spPr>
          <a:xfrm>
            <a:off x="1618588" y="3723394"/>
            <a:ext cx="1520221" cy="180000"/>
          </a:xfrm>
          <a:prstGeom prst="rect">
            <a:avLst/>
          </a:prstGeom>
          <a:solidFill>
            <a:srgbClr val="C48700"/>
          </a:solidFill>
          <a:ln>
            <a:solidFill>
              <a:srgbClr val="C48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ko-KR" altLang="en-US" sz="85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메인영역</a:t>
            </a:r>
            <a:endParaRPr lang="ko-KR" altLang="en-US" sz="85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6911833E-B3D9-477B-89FA-9718BB2C11BF}"/>
              </a:ext>
            </a:extLst>
          </p:cNvPr>
          <p:cNvSpPr/>
          <p:nvPr/>
        </p:nvSpPr>
        <p:spPr>
          <a:xfrm>
            <a:off x="3165701" y="3723394"/>
            <a:ext cx="676050" cy="180000"/>
          </a:xfrm>
          <a:prstGeom prst="rect">
            <a:avLst/>
          </a:prstGeom>
          <a:solidFill>
            <a:srgbClr val="C13503"/>
          </a:solidFill>
          <a:ln>
            <a:solidFill>
              <a:srgbClr val="C135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ko-KR" altLang="en-US" sz="850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우측패널</a:t>
            </a:r>
            <a:endParaRPr lang="ko-KR" altLang="en-US" sz="850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1A6112A9-0BB9-4D2F-B1D6-EFAF24FA4137}"/>
              </a:ext>
            </a:extLst>
          </p:cNvPr>
          <p:cNvSpPr/>
          <p:nvPr/>
        </p:nvSpPr>
        <p:spPr>
          <a:xfrm>
            <a:off x="997406" y="4132655"/>
            <a:ext cx="512532" cy="17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9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Select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2" name="직사각형 81">
            <a:extLst>
              <a:ext uri="{FF2B5EF4-FFF2-40B4-BE49-F238E27FC236}">
                <a16:creationId xmlns:a16="http://schemas.microsoft.com/office/drawing/2014/main" id="{BDA1EB38-C8F4-454B-A186-C8B36811E3DF}"/>
              </a:ext>
            </a:extLst>
          </p:cNvPr>
          <p:cNvSpPr/>
          <p:nvPr/>
        </p:nvSpPr>
        <p:spPr>
          <a:xfrm>
            <a:off x="2122432" y="4132655"/>
            <a:ext cx="512532" cy="17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9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Monitor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11EE274E-395C-4939-AE2D-B5583EBA71C2}"/>
              </a:ext>
            </a:extLst>
          </p:cNvPr>
          <p:cNvSpPr/>
          <p:nvPr/>
        </p:nvSpPr>
        <p:spPr>
          <a:xfrm>
            <a:off x="3247460" y="4132655"/>
            <a:ext cx="512532" cy="17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9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Control</a:t>
            </a:r>
            <a:endParaRPr lang="ko-KR" altLang="en-US" sz="9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20" name="그래픽 19">
            <a:extLst>
              <a:ext uri="{FF2B5EF4-FFF2-40B4-BE49-F238E27FC236}">
                <a16:creationId xmlns:a16="http://schemas.microsoft.com/office/drawing/2014/main" id="{4097114A-0D89-4120-9520-1B81A7419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79568" y="3990137"/>
            <a:ext cx="198261" cy="144000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502F3BF5-7AB3-46C7-ABB0-567451CCB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4126" y="3990137"/>
            <a:ext cx="179200" cy="144000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E55E3595-29A8-4C14-AA80-4E3471CAE8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81672" y="3994900"/>
            <a:ext cx="144000" cy="144000"/>
          </a:xfrm>
          <a:prstGeom prst="rect">
            <a:avLst/>
          </a:prstGeom>
        </p:spPr>
      </p:pic>
      <p:grpSp>
        <p:nvGrpSpPr>
          <p:cNvPr id="94" name="그룹 93">
            <a:extLst>
              <a:ext uri="{FF2B5EF4-FFF2-40B4-BE49-F238E27FC236}">
                <a16:creationId xmlns:a16="http://schemas.microsoft.com/office/drawing/2014/main" id="{75B3336C-CC2B-4F61-8EBB-5F9E925B54D3}"/>
              </a:ext>
            </a:extLst>
          </p:cNvPr>
          <p:cNvGrpSpPr/>
          <p:nvPr/>
        </p:nvGrpSpPr>
        <p:grpSpPr>
          <a:xfrm>
            <a:off x="951759" y="4411365"/>
            <a:ext cx="603827" cy="665227"/>
            <a:chOff x="951759" y="4403745"/>
            <a:chExt cx="603827" cy="665227"/>
          </a:xfrm>
        </p:grpSpPr>
        <p:sp>
          <p:nvSpPr>
            <p:cNvPr id="155" name="사각형: 둥근 모서리 154">
              <a:extLst>
                <a:ext uri="{FF2B5EF4-FFF2-40B4-BE49-F238E27FC236}">
                  <a16:creationId xmlns:a16="http://schemas.microsoft.com/office/drawing/2014/main" id="{21DE580A-974E-43EE-9E01-80F8578DB36C}"/>
                </a:ext>
              </a:extLst>
            </p:cNvPr>
            <p:cNvSpPr/>
            <p:nvPr/>
          </p:nvSpPr>
          <p:spPr>
            <a:xfrm>
              <a:off x="951759" y="4560756"/>
              <a:ext cx="603827" cy="50821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그룹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 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장치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 </a:t>
              </a:r>
              <a:b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</a:b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CCTV 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카메라 순 </a:t>
              </a:r>
              <a:b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</a:b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3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계층 트리구조</a:t>
              </a:r>
            </a:p>
          </p:txBody>
        </p:sp>
        <p:sp>
          <p:nvSpPr>
            <p:cNvPr id="156" name="사각형: 둥근 모서리 155">
              <a:extLst>
                <a:ext uri="{FF2B5EF4-FFF2-40B4-BE49-F238E27FC236}">
                  <a16:creationId xmlns:a16="http://schemas.microsoft.com/office/drawing/2014/main" id="{B61D6779-ABC3-40E4-BC74-5ED2BBC261D8}"/>
                </a:ext>
              </a:extLst>
            </p:cNvPr>
            <p:cNvSpPr/>
            <p:nvPr/>
          </p:nvSpPr>
          <p:spPr>
            <a:xfrm>
              <a:off x="1013518" y="4403745"/>
              <a:ext cx="480309" cy="162000"/>
            </a:xfrm>
            <a:prstGeom prst="roundRect">
              <a:avLst>
                <a:gd name="adj" fmla="val 50000"/>
              </a:avLst>
            </a:prstGeom>
            <a:solidFill>
              <a:srgbClr val="D9F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800" b="1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장치목록</a:t>
              </a:r>
            </a:p>
          </p:txBody>
        </p:sp>
      </p:grpSp>
      <p:grpSp>
        <p:nvGrpSpPr>
          <p:cNvPr id="98" name="그룹 97">
            <a:extLst>
              <a:ext uri="{FF2B5EF4-FFF2-40B4-BE49-F238E27FC236}">
                <a16:creationId xmlns:a16="http://schemas.microsoft.com/office/drawing/2014/main" id="{1F6E6EE0-91F6-4905-9AB9-67CBE2EC3938}"/>
              </a:ext>
            </a:extLst>
          </p:cNvPr>
          <p:cNvGrpSpPr/>
          <p:nvPr/>
        </p:nvGrpSpPr>
        <p:grpSpPr>
          <a:xfrm>
            <a:off x="951759" y="5116317"/>
            <a:ext cx="603827" cy="665227"/>
            <a:chOff x="951759" y="5101077"/>
            <a:chExt cx="603827" cy="665227"/>
          </a:xfrm>
        </p:grpSpPr>
        <p:sp>
          <p:nvSpPr>
            <p:cNvPr id="157" name="사각형: 둥근 모서리 156">
              <a:extLst>
                <a:ext uri="{FF2B5EF4-FFF2-40B4-BE49-F238E27FC236}">
                  <a16:creationId xmlns:a16="http://schemas.microsoft.com/office/drawing/2014/main" id="{B7EA8729-5F69-4EF0-B001-D59312213720}"/>
                </a:ext>
              </a:extLst>
            </p:cNvPr>
            <p:cNvSpPr/>
            <p:nvPr/>
          </p:nvSpPr>
          <p:spPr>
            <a:xfrm>
              <a:off x="951759" y="5258088"/>
              <a:ext cx="603827" cy="50821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핵심 운영지표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 </a:t>
              </a:r>
            </a:p>
            <a:p>
              <a:pPr algn="ctr">
                <a:lnSpc>
                  <a:spcPts val="1100"/>
                </a:lnSpc>
              </a:pPr>
              <a:r>
                <a:rPr lang="ko-KR" altLang="en-US" sz="800" spc="-1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이상알람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이벤트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</a:t>
              </a:r>
            </a:p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점검대상 장치 등</a:t>
              </a:r>
            </a:p>
          </p:txBody>
        </p:sp>
        <p:sp>
          <p:nvSpPr>
            <p:cNvPr id="158" name="사각형: 둥근 모서리 157">
              <a:extLst>
                <a:ext uri="{FF2B5EF4-FFF2-40B4-BE49-F238E27FC236}">
                  <a16:creationId xmlns:a16="http://schemas.microsoft.com/office/drawing/2014/main" id="{97B3EED6-A061-4275-BCC2-69902C7E0081}"/>
                </a:ext>
              </a:extLst>
            </p:cNvPr>
            <p:cNvSpPr/>
            <p:nvPr/>
          </p:nvSpPr>
          <p:spPr>
            <a:xfrm>
              <a:off x="1013518" y="5101077"/>
              <a:ext cx="480309" cy="162000"/>
            </a:xfrm>
            <a:prstGeom prst="roundRect">
              <a:avLst>
                <a:gd name="adj" fmla="val 50000"/>
              </a:avLst>
            </a:prstGeom>
            <a:solidFill>
              <a:srgbClr val="D9F6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800" b="1" spc="-6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종합현황</a:t>
              </a:r>
              <a:endParaRPr lang="ko-KR" altLang="en-US" sz="800" b="1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52F10BDD-F249-458B-BEDC-44D95A2F3657}"/>
              </a:ext>
            </a:extLst>
          </p:cNvPr>
          <p:cNvGrpSpPr/>
          <p:nvPr/>
        </p:nvGrpSpPr>
        <p:grpSpPr>
          <a:xfrm>
            <a:off x="1712906" y="4411365"/>
            <a:ext cx="1353680" cy="524163"/>
            <a:chOff x="1712906" y="4403745"/>
            <a:chExt cx="1353680" cy="524163"/>
          </a:xfrm>
        </p:grpSpPr>
        <p:sp>
          <p:nvSpPr>
            <p:cNvPr id="159" name="사각형: 둥근 모서리 158">
              <a:extLst>
                <a:ext uri="{FF2B5EF4-FFF2-40B4-BE49-F238E27FC236}">
                  <a16:creationId xmlns:a16="http://schemas.microsoft.com/office/drawing/2014/main" id="{9462F038-349B-4844-A41F-D3A860D53384}"/>
                </a:ext>
              </a:extLst>
            </p:cNvPr>
            <p:cNvSpPr/>
            <p:nvPr/>
          </p:nvSpPr>
          <p:spPr>
            <a:xfrm>
              <a:off x="1712906" y="4560756"/>
              <a:ext cx="1353680" cy="36715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좌측패널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 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지도에서 선택한  장치에 대한 위치정보와 주변 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CCTV 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영상 조회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</a:p>
          </p:txBody>
        </p:sp>
        <p:grpSp>
          <p:nvGrpSpPr>
            <p:cNvPr id="161" name="그룹 160">
              <a:extLst>
                <a:ext uri="{FF2B5EF4-FFF2-40B4-BE49-F238E27FC236}">
                  <a16:creationId xmlns:a16="http://schemas.microsoft.com/office/drawing/2014/main" id="{CC8593FA-ED0D-45F7-949F-E175AF0D9EB7}"/>
                </a:ext>
              </a:extLst>
            </p:cNvPr>
            <p:cNvGrpSpPr/>
            <p:nvPr/>
          </p:nvGrpSpPr>
          <p:grpSpPr>
            <a:xfrm>
              <a:off x="1853693" y="4403745"/>
              <a:ext cx="1050010" cy="162000"/>
              <a:chOff x="1738223" y="4411741"/>
              <a:chExt cx="1050010" cy="162000"/>
            </a:xfrm>
          </p:grpSpPr>
          <p:sp>
            <p:nvSpPr>
              <p:cNvPr id="167" name="사각형: 둥근 모서리 166">
                <a:extLst>
                  <a:ext uri="{FF2B5EF4-FFF2-40B4-BE49-F238E27FC236}">
                    <a16:creationId xmlns:a16="http://schemas.microsoft.com/office/drawing/2014/main" id="{04477980-6EF1-4BCA-878D-E443E7EAFC72}"/>
                  </a:ext>
                </a:extLst>
              </p:cNvPr>
              <p:cNvSpPr/>
              <p:nvPr/>
            </p:nvSpPr>
            <p:spPr>
              <a:xfrm>
                <a:off x="1738223" y="4411741"/>
                <a:ext cx="478800" cy="162000"/>
              </a:xfrm>
              <a:prstGeom prst="roundRect">
                <a:avLst>
                  <a:gd name="adj" fmla="val 50000"/>
                </a:avLst>
              </a:prstGeom>
              <a:solidFill>
                <a:srgbClr val="FFF0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ko-KR" altLang="en-US" sz="800" b="1" spc="-6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수문지도</a:t>
                </a:r>
                <a:endParaRPr lang="ko-KR" altLang="en-US" sz="800" b="1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169" name="사각형: 둥근 모서리 168">
                <a:extLst>
                  <a:ext uri="{FF2B5EF4-FFF2-40B4-BE49-F238E27FC236}">
                    <a16:creationId xmlns:a16="http://schemas.microsoft.com/office/drawing/2014/main" id="{B9840CD1-7085-4B71-B07E-13C64921E32C}"/>
                  </a:ext>
                </a:extLst>
              </p:cNvPr>
              <p:cNvSpPr/>
              <p:nvPr/>
            </p:nvSpPr>
            <p:spPr>
              <a:xfrm>
                <a:off x="2253133" y="4411741"/>
                <a:ext cx="535100" cy="162000"/>
              </a:xfrm>
              <a:prstGeom prst="roundRect">
                <a:avLst>
                  <a:gd name="adj" fmla="val 50000"/>
                </a:avLst>
              </a:prstGeom>
              <a:solidFill>
                <a:srgbClr val="FFF0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altLang="ko-KR" sz="800" b="1" spc="-6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CCTV </a:t>
                </a:r>
                <a:r>
                  <a:rPr lang="ko-KR" altLang="en-US" sz="800" b="1" spc="-6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Medium" panose="00000600000000000000" pitchFamily="2" charset="-127"/>
                    <a:ea typeface="KoPub돋움체 Medium" panose="00000600000000000000" pitchFamily="2" charset="-127"/>
                  </a:rPr>
                  <a:t>영상</a:t>
                </a:r>
                <a:endParaRPr lang="ko-KR" altLang="en-US" sz="800" b="1" spc="-6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100CFAAE-D40A-4BDE-B95F-1EA60E6CAE6A}"/>
              </a:ext>
            </a:extLst>
          </p:cNvPr>
          <p:cNvGrpSpPr/>
          <p:nvPr/>
        </p:nvGrpSpPr>
        <p:grpSpPr>
          <a:xfrm>
            <a:off x="3201813" y="4411365"/>
            <a:ext cx="603827" cy="665227"/>
            <a:chOff x="3201813" y="4403745"/>
            <a:chExt cx="603827" cy="665227"/>
          </a:xfrm>
        </p:grpSpPr>
        <p:sp>
          <p:nvSpPr>
            <p:cNvPr id="162" name="사각형: 둥근 모서리 161">
              <a:extLst>
                <a:ext uri="{FF2B5EF4-FFF2-40B4-BE49-F238E27FC236}">
                  <a16:creationId xmlns:a16="http://schemas.microsoft.com/office/drawing/2014/main" id="{A42F885B-1FE9-4C07-9D39-78952F863006}"/>
                </a:ext>
              </a:extLst>
            </p:cNvPr>
            <p:cNvSpPr/>
            <p:nvPr/>
          </p:nvSpPr>
          <p:spPr>
            <a:xfrm>
              <a:off x="3201813" y="4560756"/>
              <a:ext cx="603827" cy="50821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선택된 장치의</a:t>
              </a:r>
              <a:b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</a:b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센서현황 조회</a:t>
              </a:r>
              <a:r>
                <a:rPr lang="en-US" altLang="ko-KR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및</a:t>
              </a:r>
              <a:endParaRPr lang="en-US" altLang="ko-KR" sz="8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작동 제어</a:t>
              </a:r>
              <a:endParaRPr lang="en-US" altLang="ko-KR" sz="8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sp>
          <p:nvSpPr>
            <p:cNvPr id="163" name="사각형: 둥근 모서리 162">
              <a:extLst>
                <a:ext uri="{FF2B5EF4-FFF2-40B4-BE49-F238E27FC236}">
                  <a16:creationId xmlns:a16="http://schemas.microsoft.com/office/drawing/2014/main" id="{95218560-2796-4A5A-A146-5E063C996823}"/>
                </a:ext>
              </a:extLst>
            </p:cNvPr>
            <p:cNvSpPr/>
            <p:nvPr/>
          </p:nvSpPr>
          <p:spPr>
            <a:xfrm>
              <a:off x="3263572" y="4403745"/>
              <a:ext cx="480309" cy="162000"/>
            </a:xfrm>
            <a:prstGeom prst="roundRect">
              <a:avLst>
                <a:gd name="adj" fmla="val 50000"/>
              </a:avLst>
            </a:prstGeom>
            <a:solidFill>
              <a:srgbClr val="FFE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800" b="1" spc="-6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상태정보</a:t>
              </a:r>
              <a:endParaRPr lang="ko-KR" altLang="en-US" sz="800" b="1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4CCE1D6C-4A83-4798-8323-C9F3A2A6073D}"/>
              </a:ext>
            </a:extLst>
          </p:cNvPr>
          <p:cNvGrpSpPr/>
          <p:nvPr/>
        </p:nvGrpSpPr>
        <p:grpSpPr>
          <a:xfrm>
            <a:off x="3201813" y="5116317"/>
            <a:ext cx="603827" cy="524163"/>
            <a:chOff x="3201813" y="5101077"/>
            <a:chExt cx="603827" cy="524163"/>
          </a:xfrm>
        </p:grpSpPr>
        <p:sp>
          <p:nvSpPr>
            <p:cNvPr id="165" name="사각형: 둥근 모서리 164">
              <a:extLst>
                <a:ext uri="{FF2B5EF4-FFF2-40B4-BE49-F238E27FC236}">
                  <a16:creationId xmlns:a16="http://schemas.microsoft.com/office/drawing/2014/main" id="{693A6597-E8E7-4694-B85D-38B6F24995CE}"/>
                </a:ext>
              </a:extLst>
            </p:cNvPr>
            <p:cNvSpPr/>
            <p:nvPr/>
          </p:nvSpPr>
          <p:spPr>
            <a:xfrm>
              <a:off x="3201813" y="5258088"/>
              <a:ext cx="603827" cy="36715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>
              <a:spAutoFit/>
            </a:bodyPr>
            <a:lstStyle/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선택된  장치의</a:t>
              </a:r>
              <a:endParaRPr lang="en-US" altLang="ko-KR" sz="8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 algn="ctr">
                <a:lnSpc>
                  <a:spcPts val="1100"/>
                </a:lnSpc>
              </a:pPr>
              <a:r>
                <a:rPr lang="ko-KR" altLang="en-US" sz="8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등록정보 조회</a:t>
              </a:r>
            </a:p>
          </p:txBody>
        </p:sp>
        <p:sp>
          <p:nvSpPr>
            <p:cNvPr id="166" name="사각형: 둥근 모서리 165">
              <a:extLst>
                <a:ext uri="{FF2B5EF4-FFF2-40B4-BE49-F238E27FC236}">
                  <a16:creationId xmlns:a16="http://schemas.microsoft.com/office/drawing/2014/main" id="{8772BC7E-575C-44F1-BFC8-EFAA93770188}"/>
                </a:ext>
              </a:extLst>
            </p:cNvPr>
            <p:cNvSpPr/>
            <p:nvPr/>
          </p:nvSpPr>
          <p:spPr>
            <a:xfrm>
              <a:off x="3263572" y="5101077"/>
              <a:ext cx="480309" cy="162000"/>
            </a:xfrm>
            <a:prstGeom prst="roundRect">
              <a:avLst>
                <a:gd name="adj" fmla="val 50000"/>
              </a:avLst>
            </a:prstGeom>
            <a:solidFill>
              <a:srgbClr val="FFE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800" b="1" spc="-6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기본정보</a:t>
              </a:r>
              <a:endParaRPr lang="ko-KR" altLang="en-US" sz="800" b="1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0570B2F9-10C5-48CA-B40E-D27059F06F3C}"/>
              </a:ext>
            </a:extLst>
          </p:cNvPr>
          <p:cNvGrpSpPr/>
          <p:nvPr/>
        </p:nvGrpSpPr>
        <p:grpSpPr>
          <a:xfrm flipV="1">
            <a:off x="4696786" y="3723394"/>
            <a:ext cx="2925613" cy="180000"/>
            <a:chOff x="4696786" y="2930914"/>
            <a:chExt cx="2925613" cy="180000"/>
          </a:xfrm>
        </p:grpSpPr>
        <p:sp>
          <p:nvSpPr>
            <p:cNvPr id="194" name="사각형: 둥근 위쪽 모서리 193">
              <a:extLst>
                <a:ext uri="{FF2B5EF4-FFF2-40B4-BE49-F238E27FC236}">
                  <a16:creationId xmlns:a16="http://schemas.microsoft.com/office/drawing/2014/main" id="{AD1FC883-2974-4489-8677-01977158460E}"/>
                </a:ext>
              </a:extLst>
            </p:cNvPr>
            <p:cNvSpPr/>
            <p:nvPr/>
          </p:nvSpPr>
          <p:spPr>
            <a:xfrm>
              <a:off x="4696786" y="2930914"/>
              <a:ext cx="676050" cy="1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16ABBD"/>
            </a:solidFill>
            <a:ln>
              <a:solidFill>
                <a:srgbClr val="16AB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0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5" name="사각형: 둥근 위쪽 모서리 194">
              <a:extLst>
                <a:ext uri="{FF2B5EF4-FFF2-40B4-BE49-F238E27FC236}">
                  <a16:creationId xmlns:a16="http://schemas.microsoft.com/office/drawing/2014/main" id="{47283F44-49DD-4E32-BD10-B7558E25DF3D}"/>
                </a:ext>
              </a:extLst>
            </p:cNvPr>
            <p:cNvSpPr/>
            <p:nvPr/>
          </p:nvSpPr>
          <p:spPr>
            <a:xfrm>
              <a:off x="5400241" y="2930914"/>
              <a:ext cx="1519705" cy="1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A400"/>
            </a:solidFill>
            <a:ln>
              <a:solidFill>
                <a:srgbClr val="EEA4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0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6" name="사각형: 둥근 위쪽 모서리 195">
              <a:extLst>
                <a:ext uri="{FF2B5EF4-FFF2-40B4-BE49-F238E27FC236}">
                  <a16:creationId xmlns:a16="http://schemas.microsoft.com/office/drawing/2014/main" id="{A582F170-2E21-417C-8F29-C8BD8768D987}"/>
                </a:ext>
              </a:extLst>
            </p:cNvPr>
            <p:cNvSpPr/>
            <p:nvPr/>
          </p:nvSpPr>
          <p:spPr>
            <a:xfrm>
              <a:off x="6945599" y="2930914"/>
              <a:ext cx="676800" cy="180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E3F03"/>
            </a:solidFill>
            <a:ln>
              <a:solidFill>
                <a:srgbClr val="EE3F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ko-KR" altLang="en-US" sz="10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02544081-17CC-4F8B-81ED-A92EAF1445BE}"/>
              </a:ext>
            </a:extLst>
          </p:cNvPr>
          <p:cNvGrpSpPr/>
          <p:nvPr/>
        </p:nvGrpSpPr>
        <p:grpSpPr>
          <a:xfrm>
            <a:off x="4696786" y="3714341"/>
            <a:ext cx="2925613" cy="180000"/>
            <a:chOff x="4696786" y="3714341"/>
            <a:chExt cx="2925613" cy="180000"/>
          </a:xfrm>
        </p:grpSpPr>
        <p:sp>
          <p:nvSpPr>
            <p:cNvPr id="103" name="직사각형 102">
              <a:extLst>
                <a:ext uri="{FF2B5EF4-FFF2-40B4-BE49-F238E27FC236}">
                  <a16:creationId xmlns:a16="http://schemas.microsoft.com/office/drawing/2014/main" id="{7D768256-5C7A-47FD-811F-AB8F94057F00}"/>
                </a:ext>
              </a:extLst>
            </p:cNvPr>
            <p:cNvSpPr/>
            <p:nvPr/>
          </p:nvSpPr>
          <p:spPr>
            <a:xfrm>
              <a:off x="4696786" y="3714341"/>
              <a:ext cx="676050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현장 선택</a:t>
              </a:r>
            </a:p>
          </p:txBody>
        </p:sp>
        <p:sp>
          <p:nvSpPr>
            <p:cNvPr id="192" name="직사각형 191">
              <a:extLst>
                <a:ext uri="{FF2B5EF4-FFF2-40B4-BE49-F238E27FC236}">
                  <a16:creationId xmlns:a16="http://schemas.microsoft.com/office/drawing/2014/main" id="{53386734-0387-4884-B7DC-52303DC6ABBC}"/>
                </a:ext>
              </a:extLst>
            </p:cNvPr>
            <p:cNvSpPr/>
            <p:nvPr/>
          </p:nvSpPr>
          <p:spPr>
            <a:xfrm>
              <a:off x="5400241" y="3714341"/>
              <a:ext cx="1519705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72000" rtlCol="0" anchor="ctr"/>
            <a:lstStyle/>
            <a:p>
              <a:pPr algn="ctr"/>
              <a:r>
                <a:rPr lang="ko-KR" altLang="en-US" sz="900" spc="-4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현장상황 파악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193" name="직사각형 192">
              <a:extLst>
                <a:ext uri="{FF2B5EF4-FFF2-40B4-BE49-F238E27FC236}">
                  <a16:creationId xmlns:a16="http://schemas.microsoft.com/office/drawing/2014/main" id="{851C04F5-B47E-409F-A099-7DF76B5C102B}"/>
                </a:ext>
              </a:extLst>
            </p:cNvPr>
            <p:cNvSpPr/>
            <p:nvPr/>
          </p:nvSpPr>
          <p:spPr>
            <a:xfrm>
              <a:off x="6945599" y="3714341"/>
              <a:ext cx="676800" cy="18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ko-KR" altLang="en-US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장치 제어</a:t>
              </a:r>
            </a:p>
          </p:txBody>
        </p:sp>
      </p:grpSp>
      <p:pic>
        <p:nvPicPr>
          <p:cNvPr id="115" name="그림 114">
            <a:extLst>
              <a:ext uri="{FF2B5EF4-FFF2-40B4-BE49-F238E27FC236}">
                <a16:creationId xmlns:a16="http://schemas.microsoft.com/office/drawing/2014/main" id="{7D29042D-6F9C-4EFF-A9C9-D07842965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87" t="24146" r="28982" b="44726"/>
          <a:stretch/>
        </p:blipFill>
        <p:spPr>
          <a:xfrm>
            <a:off x="8350251" y="2104360"/>
            <a:ext cx="1635125" cy="1148400"/>
          </a:xfrm>
          <a:prstGeom prst="roundRect">
            <a:avLst>
              <a:gd name="adj" fmla="val 4226"/>
            </a:avLst>
          </a:prstGeom>
        </p:spPr>
      </p:pic>
      <p:pic>
        <p:nvPicPr>
          <p:cNvPr id="197" name="그림 196">
            <a:extLst>
              <a:ext uri="{FF2B5EF4-FFF2-40B4-BE49-F238E27FC236}">
                <a16:creationId xmlns:a16="http://schemas.microsoft.com/office/drawing/2014/main" id="{2A319DA7-22A3-4747-8568-7AD0EE6C6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65471" r="50279" b="6462"/>
          <a:stretch/>
        </p:blipFill>
        <p:spPr>
          <a:xfrm>
            <a:off x="8350251" y="3369744"/>
            <a:ext cx="1635125" cy="1148400"/>
          </a:xfrm>
          <a:prstGeom prst="roundRect">
            <a:avLst>
              <a:gd name="adj" fmla="val 4226"/>
            </a:avLst>
          </a:prstGeom>
        </p:spPr>
      </p:pic>
      <p:pic>
        <p:nvPicPr>
          <p:cNvPr id="118" name="그림 117">
            <a:extLst>
              <a:ext uri="{FF2B5EF4-FFF2-40B4-BE49-F238E27FC236}">
                <a16:creationId xmlns:a16="http://schemas.microsoft.com/office/drawing/2014/main" id="{CDD0C06D-DA73-4E82-812A-90CBDEB0034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13148" r="25629" b="12593"/>
          <a:stretch/>
        </p:blipFill>
        <p:spPr>
          <a:xfrm>
            <a:off x="8350251" y="4647902"/>
            <a:ext cx="1635125" cy="1148400"/>
          </a:xfrm>
          <a:prstGeom prst="roundRect">
            <a:avLst>
              <a:gd name="adj" fmla="val 4364"/>
            </a:avLst>
          </a:prstGeom>
        </p:spPr>
      </p:pic>
    </p:spTree>
    <p:extLst>
      <p:ext uri="{BB962C8B-B14F-4D97-AF65-F5344CB8AC3E}">
        <p14:creationId xmlns:p14="http://schemas.microsoft.com/office/powerpoint/2010/main" val="2349041074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2D49EE2-95A3-4BD1-8E6F-8CF64A5FC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" t="6954" r="1227" b="1271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264ED035-7351-48B2-B53E-17E3BBB30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6" y="1582991"/>
            <a:ext cx="7652804" cy="52299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9" name="그룹 58">
            <a:extLst>
              <a:ext uri="{FF2B5EF4-FFF2-40B4-BE49-F238E27FC236}">
                <a16:creationId xmlns:a16="http://schemas.microsoft.com/office/drawing/2014/main" id="{58082199-930A-453E-8779-D2506214F5D5}"/>
              </a:ext>
            </a:extLst>
          </p:cNvPr>
          <p:cNvGrpSpPr/>
          <p:nvPr/>
        </p:nvGrpSpPr>
        <p:grpSpPr>
          <a:xfrm>
            <a:off x="7790773" y="3273268"/>
            <a:ext cx="3263177" cy="3414838"/>
            <a:chOff x="10047203" y="-565150"/>
            <a:chExt cx="6553422" cy="6858000"/>
          </a:xfrm>
        </p:grpSpPr>
        <p:pic>
          <p:nvPicPr>
            <p:cNvPr id="56" name="그림 55">
              <a:extLst>
                <a:ext uri="{FF2B5EF4-FFF2-40B4-BE49-F238E27FC236}">
                  <a16:creationId xmlns:a16="http://schemas.microsoft.com/office/drawing/2014/main" id="{A6F50FEE-380E-4164-BDCF-6DDA689E8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7203" y="-565150"/>
              <a:ext cx="3557967" cy="6858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FD739CEF-EA55-4B82-858A-5B60D247D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58" y="-565150"/>
              <a:ext cx="3557967" cy="6858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0" name="그래픽 59">
            <a:extLst>
              <a:ext uri="{FF2B5EF4-FFF2-40B4-BE49-F238E27FC236}">
                <a16:creationId xmlns:a16="http://schemas.microsoft.com/office/drawing/2014/main" id="{E5D17812-1A25-409D-BF14-5EF1DBDB31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0839"/>
          <a:stretch/>
        </p:blipFill>
        <p:spPr>
          <a:xfrm>
            <a:off x="4752367" y="666566"/>
            <a:ext cx="2687266" cy="746598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6592341-9680-4396-AC93-CBF0978870A7}"/>
              </a:ext>
            </a:extLst>
          </p:cNvPr>
          <p:cNvSpPr txBox="1"/>
          <p:nvPr/>
        </p:nvSpPr>
        <p:spPr>
          <a:xfrm>
            <a:off x="4221018" y="1305992"/>
            <a:ext cx="3879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spc="1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MOBILE SYSTEM</a:t>
            </a:r>
            <a:endParaRPr lang="ko-KR" altLang="en-US" sz="1200" b="1" spc="1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9FF89A4D-CD73-4A56-B276-1FBA2A8C7BF9}"/>
              </a:ext>
            </a:extLst>
          </p:cNvPr>
          <p:cNvSpPr/>
          <p:nvPr/>
        </p:nvSpPr>
        <p:spPr>
          <a:xfrm>
            <a:off x="8694057" y="270771"/>
            <a:ext cx="2687266" cy="747320"/>
          </a:xfrm>
          <a:prstGeom prst="rect">
            <a:avLst/>
          </a:prstGeom>
          <a:gradFill flip="none" rotWithShape="1">
            <a:gsLst>
              <a:gs pos="48000">
                <a:srgbClr val="E5E6E8"/>
              </a:gs>
              <a:gs pos="0">
                <a:srgbClr val="E7E8EA"/>
              </a:gs>
              <a:gs pos="100000">
                <a:srgbClr val="E2E3E5"/>
              </a:gs>
            </a:gsLst>
            <a:lin ang="17400000" scaled="0"/>
            <a:tileRect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b="1" dirty="0" err="1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BD31A-92A1-43BF-8A8F-407E7B885ADA}"/>
              </a:ext>
            </a:extLst>
          </p:cNvPr>
          <p:cNvSpPr txBox="1"/>
          <p:nvPr/>
        </p:nvSpPr>
        <p:spPr>
          <a:xfrm>
            <a:off x="7915373" y="1939362"/>
            <a:ext cx="286783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모바일 서비스 기능</a:t>
            </a:r>
            <a:endParaRPr lang="en-US" altLang="ko-KR" sz="2000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r>
              <a:rPr lang="ko-KR" altLang="en-US" sz="15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 현장 CCTV 영상 확인</a:t>
            </a:r>
          </a:p>
          <a:p>
            <a:r>
              <a:rPr lang="ko-KR" altLang="en-US" sz="15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 계측 데이터 정보 확인 </a:t>
            </a:r>
          </a:p>
          <a:p>
            <a:r>
              <a:rPr lang="en-US" altLang="ko-KR" sz="15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- </a:t>
            </a:r>
            <a:r>
              <a:rPr lang="ko-KR" altLang="en-US" sz="1500" dirty="0" err="1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원격단말장치</a:t>
            </a:r>
            <a:r>
              <a:rPr lang="ko-KR" altLang="en-US" sz="1500" dirty="0"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제어</a:t>
            </a:r>
            <a:endParaRPr lang="en-US" altLang="ko-KR" sz="1500" dirty="0"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5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48DCC9E-5074-47F6-A0DE-2A178CC58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44" y="227141"/>
            <a:ext cx="7248772" cy="6224555"/>
          </a:xfrm>
          <a:prstGeom prst="rect">
            <a:avLst/>
          </a:prstGeom>
        </p:spPr>
      </p:pic>
      <p:sp>
        <p:nvSpPr>
          <p:cNvPr id="370" name="TextBox 369">
            <a:extLst>
              <a:ext uri="{FF2B5EF4-FFF2-40B4-BE49-F238E27FC236}">
                <a16:creationId xmlns:a16="http://schemas.microsoft.com/office/drawing/2014/main" id="{031AFDC8-58A2-425D-83AF-78AAB40127FF}"/>
              </a:ext>
            </a:extLst>
          </p:cNvPr>
          <p:cNvSpPr txBox="1"/>
          <p:nvPr/>
        </p:nvSpPr>
        <p:spPr>
          <a:xfrm>
            <a:off x="495016" y="754540"/>
            <a:ext cx="4812536" cy="830997"/>
          </a:xfrm>
          <a:prstGeom prst="rect">
            <a:avLst/>
          </a:prstGeom>
          <a:noFill/>
          <a:ln>
            <a:solidFill>
              <a:schemeClr val="accent1">
                <a:alpha val="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0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defRPr>
            </a:lvl1pPr>
          </a:lstStyle>
          <a:p>
            <a:pPr algn="r"/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주</a:t>
            </a:r>
            <a:r>
              <a:rPr lang="en-US" altLang="ko-KR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48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네트로 주요고객</a:t>
            </a:r>
          </a:p>
        </p:txBody>
      </p:sp>
      <p:sp>
        <p:nvSpPr>
          <p:cNvPr id="371" name="직사각형 370">
            <a:extLst>
              <a:ext uri="{FF2B5EF4-FFF2-40B4-BE49-F238E27FC236}">
                <a16:creationId xmlns:a16="http://schemas.microsoft.com/office/drawing/2014/main" id="{6C7208F3-BA1C-449D-979F-B45C014CEADE}"/>
              </a:ext>
            </a:extLst>
          </p:cNvPr>
          <p:cNvSpPr/>
          <p:nvPr/>
        </p:nvSpPr>
        <p:spPr>
          <a:xfrm>
            <a:off x="780560" y="1793748"/>
            <a:ext cx="756000" cy="72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75E307C-76A6-4069-9E8F-AC72168BB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60" y="2112935"/>
            <a:ext cx="5081762" cy="2879318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FB7AC87-9A69-4CDF-A536-29B0E45E8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0" y="2106585"/>
            <a:ext cx="5243170" cy="28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6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0C21351-7958-4963-BFF1-53CF0FC5FC3E}"/>
              </a:ext>
            </a:extLst>
          </p:cNvPr>
          <p:cNvGrpSpPr/>
          <p:nvPr/>
        </p:nvGrpSpPr>
        <p:grpSpPr>
          <a:xfrm>
            <a:off x="1725796" y="691606"/>
            <a:ext cx="8740409" cy="4240992"/>
            <a:chOff x="1846415" y="691606"/>
            <a:chExt cx="8740409" cy="4240992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2F763385-B09A-40DB-B69F-1256E571FF4A}"/>
                </a:ext>
              </a:extLst>
            </p:cNvPr>
            <p:cNvSpPr/>
            <p:nvPr/>
          </p:nvSpPr>
          <p:spPr>
            <a:xfrm>
              <a:off x="6096000" y="2984162"/>
              <a:ext cx="1865612" cy="1865612"/>
            </a:xfrm>
            <a:prstGeom prst="ellipse">
              <a:avLst/>
            </a:prstGeom>
            <a:solidFill>
              <a:srgbClr val="F5CE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9A36FBAE-F2D7-4F54-A1E3-7F35A721B7D6}"/>
                </a:ext>
              </a:extLst>
            </p:cNvPr>
            <p:cNvSpPr/>
            <p:nvPr/>
          </p:nvSpPr>
          <p:spPr>
            <a:xfrm>
              <a:off x="4968350" y="3300580"/>
              <a:ext cx="1549194" cy="1549194"/>
            </a:xfrm>
            <a:prstGeom prst="ellipse">
              <a:avLst/>
            </a:prstGeom>
            <a:solidFill>
              <a:srgbClr val="F5CE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030FD8F-886E-42DE-B07A-0BB8C935C1C6}"/>
                </a:ext>
              </a:extLst>
            </p:cNvPr>
            <p:cNvGrpSpPr/>
            <p:nvPr/>
          </p:nvGrpSpPr>
          <p:grpSpPr>
            <a:xfrm>
              <a:off x="1846415" y="691606"/>
              <a:ext cx="8426849" cy="3853749"/>
              <a:chOff x="1846415" y="691606"/>
              <a:chExt cx="8426849" cy="3853749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29614761-D999-44FD-A0D6-5FEC20AC4B3A}"/>
                  </a:ext>
                </a:extLst>
              </p:cNvPr>
              <p:cNvSpPr/>
              <p:nvPr/>
            </p:nvSpPr>
            <p:spPr>
              <a:xfrm>
                <a:off x="2700566" y="1352536"/>
                <a:ext cx="1924050" cy="1924050"/>
              </a:xfrm>
              <a:prstGeom prst="ellipse">
                <a:avLst/>
              </a:prstGeom>
              <a:solidFill>
                <a:srgbClr val="00ADE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" name="타원 9">
                <a:extLst>
                  <a:ext uri="{FF2B5EF4-FFF2-40B4-BE49-F238E27FC236}">
                    <a16:creationId xmlns:a16="http://schemas.microsoft.com/office/drawing/2014/main" id="{05DE47F4-E7ED-4889-ADC7-BF3AA370255D}"/>
                  </a:ext>
                </a:extLst>
              </p:cNvPr>
              <p:cNvSpPr/>
              <p:nvPr/>
            </p:nvSpPr>
            <p:spPr>
              <a:xfrm>
                <a:off x="4240834" y="1551106"/>
                <a:ext cx="1696070" cy="1696070"/>
              </a:xfrm>
              <a:prstGeom prst="ellipse">
                <a:avLst/>
              </a:prstGeom>
              <a:solidFill>
                <a:srgbClr val="2AA738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" name="타원 10">
                <a:extLst>
                  <a:ext uri="{FF2B5EF4-FFF2-40B4-BE49-F238E27FC236}">
                    <a16:creationId xmlns:a16="http://schemas.microsoft.com/office/drawing/2014/main" id="{84406E16-5912-47DB-AB0E-84888B1C47B2}"/>
                  </a:ext>
                </a:extLst>
              </p:cNvPr>
              <p:cNvSpPr/>
              <p:nvPr/>
            </p:nvSpPr>
            <p:spPr>
              <a:xfrm>
                <a:off x="6824436" y="1018708"/>
                <a:ext cx="1865612" cy="1865612"/>
              </a:xfrm>
              <a:prstGeom prst="ellipse">
                <a:avLst/>
              </a:prstGeom>
              <a:solidFill>
                <a:srgbClr val="F5CE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" name="타원 11">
                <a:extLst>
                  <a:ext uri="{FF2B5EF4-FFF2-40B4-BE49-F238E27FC236}">
                    <a16:creationId xmlns:a16="http://schemas.microsoft.com/office/drawing/2014/main" id="{8A74D646-9A53-4091-9030-4BED5513C8FB}"/>
                  </a:ext>
                </a:extLst>
              </p:cNvPr>
              <p:cNvSpPr/>
              <p:nvPr/>
            </p:nvSpPr>
            <p:spPr>
              <a:xfrm>
                <a:off x="4394057" y="691606"/>
                <a:ext cx="1012658" cy="1012658"/>
              </a:xfrm>
              <a:prstGeom prst="ellipse">
                <a:avLst/>
              </a:prstGeom>
              <a:solidFill>
                <a:srgbClr val="F5CE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CD18898F-AB79-4687-BF7F-C607F90ED43C}"/>
                  </a:ext>
                </a:extLst>
              </p:cNvPr>
              <p:cNvSpPr/>
              <p:nvPr/>
            </p:nvSpPr>
            <p:spPr>
              <a:xfrm>
                <a:off x="6542040" y="2542521"/>
                <a:ext cx="1048931" cy="1048931"/>
              </a:xfrm>
              <a:prstGeom prst="ellipse">
                <a:avLst/>
              </a:prstGeom>
              <a:solidFill>
                <a:srgbClr val="2AA738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타원 13">
                <a:extLst>
                  <a:ext uri="{FF2B5EF4-FFF2-40B4-BE49-F238E27FC236}">
                    <a16:creationId xmlns:a16="http://schemas.microsoft.com/office/drawing/2014/main" id="{949A6E63-9EEC-4355-B3B5-B69B94E3C395}"/>
                  </a:ext>
                </a:extLst>
              </p:cNvPr>
              <p:cNvSpPr/>
              <p:nvPr/>
            </p:nvSpPr>
            <p:spPr>
              <a:xfrm>
                <a:off x="7244037" y="1990804"/>
                <a:ext cx="2305092" cy="2305092"/>
              </a:xfrm>
              <a:prstGeom prst="ellipse">
                <a:avLst/>
              </a:prstGeom>
              <a:solidFill>
                <a:srgbClr val="00ADE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6FB8CBD4-7B7D-41E4-9B05-5FB7106C2893}"/>
                  </a:ext>
                </a:extLst>
              </p:cNvPr>
              <p:cNvSpPr/>
              <p:nvPr/>
            </p:nvSpPr>
            <p:spPr>
              <a:xfrm>
                <a:off x="3054810" y="2399141"/>
                <a:ext cx="1012658" cy="1012658"/>
              </a:xfrm>
              <a:prstGeom prst="ellipse">
                <a:avLst/>
              </a:prstGeom>
              <a:solidFill>
                <a:srgbClr val="F5CE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497BBB64-8E1F-4CC3-9DCD-F79230A279DF}"/>
                  </a:ext>
                </a:extLst>
              </p:cNvPr>
              <p:cNvSpPr/>
              <p:nvPr/>
            </p:nvSpPr>
            <p:spPr>
              <a:xfrm>
                <a:off x="3699465" y="2567908"/>
                <a:ext cx="1291998" cy="1291998"/>
              </a:xfrm>
              <a:prstGeom prst="ellipse">
                <a:avLst/>
              </a:prstGeom>
              <a:solidFill>
                <a:srgbClr val="00ADE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C73DCABB-A8F7-4F8E-8FC1-17164ADE15E7}"/>
                  </a:ext>
                </a:extLst>
              </p:cNvPr>
              <p:cNvSpPr/>
              <p:nvPr/>
            </p:nvSpPr>
            <p:spPr>
              <a:xfrm>
                <a:off x="8407652" y="1682665"/>
                <a:ext cx="1865612" cy="1865612"/>
              </a:xfrm>
              <a:prstGeom prst="ellipse">
                <a:avLst/>
              </a:prstGeom>
              <a:solidFill>
                <a:srgbClr val="0068B7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8235E785-5C4F-4850-B384-6C8B91AC4D25}"/>
                  </a:ext>
                </a:extLst>
              </p:cNvPr>
              <p:cNvSpPr/>
              <p:nvPr/>
            </p:nvSpPr>
            <p:spPr>
              <a:xfrm>
                <a:off x="5362581" y="2399141"/>
                <a:ext cx="1678860" cy="1678860"/>
              </a:xfrm>
              <a:prstGeom prst="ellipse">
                <a:avLst/>
              </a:prstGeom>
              <a:solidFill>
                <a:srgbClr val="00ADEF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16B15ED9-E8EE-4A97-A57E-11FDFA184597}"/>
                  </a:ext>
                </a:extLst>
              </p:cNvPr>
              <p:cNvSpPr/>
              <p:nvPr/>
            </p:nvSpPr>
            <p:spPr>
              <a:xfrm>
                <a:off x="5593165" y="1095337"/>
                <a:ext cx="1865612" cy="1865612"/>
              </a:xfrm>
              <a:prstGeom prst="ellipse">
                <a:avLst/>
              </a:prstGeom>
              <a:solidFill>
                <a:srgbClr val="2AA738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0" name="타원 19">
                <a:extLst>
                  <a:ext uri="{FF2B5EF4-FFF2-40B4-BE49-F238E27FC236}">
                    <a16:creationId xmlns:a16="http://schemas.microsoft.com/office/drawing/2014/main" id="{B59C8634-B378-4911-A01E-176E0CA2BACB}"/>
                  </a:ext>
                </a:extLst>
              </p:cNvPr>
              <p:cNvSpPr/>
              <p:nvPr/>
            </p:nvSpPr>
            <p:spPr>
              <a:xfrm>
                <a:off x="1846415" y="1881326"/>
                <a:ext cx="1865612" cy="1865612"/>
              </a:xfrm>
              <a:prstGeom prst="ellipse">
                <a:avLst/>
              </a:prstGeom>
              <a:solidFill>
                <a:srgbClr val="2AA738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타원 20">
                <a:extLst>
                  <a:ext uri="{FF2B5EF4-FFF2-40B4-BE49-F238E27FC236}">
                    <a16:creationId xmlns:a16="http://schemas.microsoft.com/office/drawing/2014/main" id="{AB43ED83-4722-400A-B612-46C761D480EB}"/>
                  </a:ext>
                </a:extLst>
              </p:cNvPr>
              <p:cNvSpPr/>
              <p:nvPr/>
            </p:nvSpPr>
            <p:spPr>
              <a:xfrm>
                <a:off x="4331876" y="2996161"/>
                <a:ext cx="1549194" cy="1549194"/>
              </a:xfrm>
              <a:prstGeom prst="ellipse">
                <a:avLst/>
              </a:prstGeom>
              <a:solidFill>
                <a:srgbClr val="0068B7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92614A99-F84B-48A6-BE73-5209C7A8FEF5}"/>
                </a:ext>
              </a:extLst>
            </p:cNvPr>
            <p:cNvSpPr/>
            <p:nvPr/>
          </p:nvSpPr>
          <p:spPr>
            <a:xfrm>
              <a:off x="3000467" y="3198987"/>
              <a:ext cx="1549194" cy="1549194"/>
            </a:xfrm>
            <a:prstGeom prst="ellipse">
              <a:avLst/>
            </a:prstGeom>
            <a:solidFill>
              <a:srgbClr val="F5CE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7" name="타원 6">
              <a:extLst>
                <a:ext uri="{FF2B5EF4-FFF2-40B4-BE49-F238E27FC236}">
                  <a16:creationId xmlns:a16="http://schemas.microsoft.com/office/drawing/2014/main" id="{78AA143E-ED74-4B0B-91F2-9646D3800A23}"/>
                </a:ext>
              </a:extLst>
            </p:cNvPr>
            <p:cNvSpPr/>
            <p:nvPr/>
          </p:nvSpPr>
          <p:spPr>
            <a:xfrm>
              <a:off x="1915901" y="3339628"/>
              <a:ext cx="1262728" cy="1262728"/>
            </a:xfrm>
            <a:prstGeom prst="ellipse">
              <a:avLst/>
            </a:prstGeom>
            <a:solidFill>
              <a:srgbClr val="0068B7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8" name="타원 7">
              <a:extLst>
                <a:ext uri="{FF2B5EF4-FFF2-40B4-BE49-F238E27FC236}">
                  <a16:creationId xmlns:a16="http://schemas.microsoft.com/office/drawing/2014/main" id="{3AE80BD3-DA44-4F4C-9753-3CF863D1ED6D}"/>
                </a:ext>
              </a:extLst>
            </p:cNvPr>
            <p:cNvSpPr/>
            <p:nvPr/>
          </p:nvSpPr>
          <p:spPr>
            <a:xfrm>
              <a:off x="8721212" y="3066986"/>
              <a:ext cx="1865612" cy="1865612"/>
            </a:xfrm>
            <a:prstGeom prst="ellipse">
              <a:avLst/>
            </a:prstGeom>
            <a:solidFill>
              <a:srgbClr val="F5CE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5" name="그림 24">
            <a:extLst>
              <a:ext uri="{FF2B5EF4-FFF2-40B4-BE49-F238E27FC236}">
                <a16:creationId xmlns:a16="http://schemas.microsoft.com/office/drawing/2014/main" id="{EAA722D3-D97F-482E-A377-8CAEF96D09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8" b="-1"/>
          <a:stretch/>
        </p:blipFill>
        <p:spPr>
          <a:xfrm>
            <a:off x="12192" y="0"/>
            <a:ext cx="12167617" cy="6524173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B6D9775C-5D42-4467-B67C-8010010CD13D}"/>
              </a:ext>
            </a:extLst>
          </p:cNvPr>
          <p:cNvSpPr/>
          <p:nvPr/>
        </p:nvSpPr>
        <p:spPr>
          <a:xfrm>
            <a:off x="2324862" y="4153796"/>
            <a:ext cx="7542276" cy="360000"/>
          </a:xfrm>
          <a:prstGeom prst="rect">
            <a:avLst/>
          </a:prstGeom>
          <a:solidFill>
            <a:srgbClr val="16A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pc="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THANK YOU FOR YOUR ATTENTION</a:t>
            </a:r>
            <a:endParaRPr lang="ko-KR" altLang="en-US" spc="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62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표 23">
            <a:extLst>
              <a:ext uri="{FF2B5EF4-FFF2-40B4-BE49-F238E27FC236}">
                <a16:creationId xmlns:a16="http://schemas.microsoft.com/office/drawing/2014/main" id="{8E5135E4-8EC9-4B69-8021-194586B69D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155868"/>
              </p:ext>
            </p:extLst>
          </p:nvPr>
        </p:nvGraphicFramePr>
        <p:xfrm>
          <a:off x="7832143" y="2418220"/>
          <a:ext cx="3623255" cy="369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255">
                  <a:extLst>
                    <a:ext uri="{9D8B030D-6E8A-4147-A177-3AD203B41FA5}">
                      <a16:colId xmlns:a16="http://schemas.microsoft.com/office/drawing/2014/main" val="1002987534"/>
                    </a:ext>
                  </a:extLst>
                </a:gridCol>
              </a:tblGrid>
              <a:tr h="369048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spc="4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1285D4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</a:endParaRPr>
                    </a:p>
                  </a:txBody>
                  <a:tcPr marT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4247640"/>
                  </a:ext>
                </a:extLst>
              </a:tr>
            </a:tbl>
          </a:graphicData>
        </a:graphic>
      </p:graphicFrame>
      <p:grpSp>
        <p:nvGrpSpPr>
          <p:cNvPr id="12" name="그룹 11">
            <a:extLst>
              <a:ext uri="{FF2B5EF4-FFF2-40B4-BE49-F238E27FC236}">
                <a16:creationId xmlns:a16="http://schemas.microsoft.com/office/drawing/2014/main" id="{8A28F276-45AA-4262-A907-D6312BC5A634}"/>
              </a:ext>
            </a:extLst>
          </p:cNvPr>
          <p:cNvGrpSpPr/>
          <p:nvPr/>
        </p:nvGrpSpPr>
        <p:grpSpPr>
          <a:xfrm>
            <a:off x="0" y="0"/>
            <a:ext cx="3486759" cy="6858000"/>
            <a:chOff x="1405026" y="0"/>
            <a:chExt cx="3486759" cy="6858000"/>
          </a:xfrm>
          <a:solidFill>
            <a:srgbClr val="7DD7FF"/>
          </a:solidFill>
          <a:effectLst/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EF849B1C-35E3-487B-A720-7FC5B95FE323}"/>
                </a:ext>
              </a:extLst>
            </p:cNvPr>
            <p:cNvSpPr/>
            <p:nvPr/>
          </p:nvSpPr>
          <p:spPr>
            <a:xfrm flipV="1">
              <a:off x="3266185" y="0"/>
              <a:ext cx="1625600" cy="6858000"/>
            </a:xfrm>
            <a:prstGeom prst="rtTriangle">
              <a:avLst/>
            </a:prstGeom>
            <a:gradFill>
              <a:gsLst>
                <a:gs pos="0">
                  <a:srgbClr val="7DD7FF"/>
                </a:gs>
                <a:gs pos="100000">
                  <a:srgbClr val="7DD7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AA40842E-B269-4EE5-9064-2912407BF221}"/>
                </a:ext>
              </a:extLst>
            </p:cNvPr>
            <p:cNvSpPr/>
            <p:nvPr/>
          </p:nvSpPr>
          <p:spPr>
            <a:xfrm>
              <a:off x="1405026" y="0"/>
              <a:ext cx="1866495" cy="6858000"/>
            </a:xfrm>
            <a:prstGeom prst="rect">
              <a:avLst/>
            </a:prstGeom>
            <a:gradFill>
              <a:gsLst>
                <a:gs pos="0">
                  <a:srgbClr val="7DD7FF"/>
                </a:gs>
                <a:gs pos="100000">
                  <a:srgbClr val="7DD7FF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B192459-F3E1-4649-981E-7DD196F28634}"/>
              </a:ext>
            </a:extLst>
          </p:cNvPr>
          <p:cNvGrpSpPr/>
          <p:nvPr/>
        </p:nvGrpSpPr>
        <p:grpSpPr>
          <a:xfrm>
            <a:off x="0" y="0"/>
            <a:ext cx="3256949" cy="6858000"/>
            <a:chOff x="1625600" y="0"/>
            <a:chExt cx="3256949" cy="6858000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CD047683-BC64-414D-BF01-C176564E124D}"/>
                </a:ext>
              </a:extLst>
            </p:cNvPr>
            <p:cNvSpPr/>
            <p:nvPr/>
          </p:nvSpPr>
          <p:spPr>
            <a:xfrm>
              <a:off x="1625600" y="0"/>
              <a:ext cx="1638301" cy="6858000"/>
            </a:xfrm>
            <a:prstGeom prst="rect">
              <a:avLst/>
            </a:prstGeom>
            <a:gradFill>
              <a:gsLst>
                <a:gs pos="0">
                  <a:srgbClr val="259DEC"/>
                </a:gs>
                <a:gs pos="100000">
                  <a:srgbClr val="259DE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직각 삼각형 15">
              <a:extLst>
                <a:ext uri="{FF2B5EF4-FFF2-40B4-BE49-F238E27FC236}">
                  <a16:creationId xmlns:a16="http://schemas.microsoft.com/office/drawing/2014/main" id="{D58D11B5-A758-4271-B35D-4BF6F57175B3}"/>
                </a:ext>
              </a:extLst>
            </p:cNvPr>
            <p:cNvSpPr/>
            <p:nvPr/>
          </p:nvSpPr>
          <p:spPr>
            <a:xfrm flipV="1">
              <a:off x="3256949" y="0"/>
              <a:ext cx="1625600" cy="6858000"/>
            </a:xfrm>
            <a:prstGeom prst="rtTriangle">
              <a:avLst/>
            </a:prstGeom>
            <a:gradFill>
              <a:gsLst>
                <a:gs pos="0">
                  <a:srgbClr val="259DEC"/>
                </a:gs>
                <a:gs pos="100000">
                  <a:srgbClr val="259DEC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0FE0852A-4DB0-4BCD-90A9-D0F35E45CA36}"/>
              </a:ext>
            </a:extLst>
          </p:cNvPr>
          <p:cNvSpPr/>
          <p:nvPr/>
        </p:nvSpPr>
        <p:spPr>
          <a:xfrm>
            <a:off x="698502" y="487014"/>
            <a:ext cx="2553904" cy="110799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7200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Expressway Sb" panose="02000506030000020004" pitchFamily="2" charset="0"/>
                <a:ea typeface="KoPub돋움체 Light" panose="00000300000000000000" pitchFamily="2" charset="-127"/>
              </a:rPr>
              <a:t>NE</a:t>
            </a:r>
            <a:r>
              <a:rPr lang="en-US" altLang="ko-KR" sz="7200" spc="-35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Expressway Sb" panose="02000506030000020004" pitchFamily="2" charset="0"/>
                <a:ea typeface="KoPub돋움체 Light" panose="00000300000000000000" pitchFamily="2" charset="-127"/>
              </a:rPr>
              <a:t>T</a:t>
            </a:r>
            <a:r>
              <a:rPr lang="en-US" altLang="ko-KR" sz="7200" spc="-8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Expressway Sb" panose="02000506030000020004" pitchFamily="2" charset="0"/>
                <a:ea typeface="KoPub돋움체 Light" panose="00000300000000000000" pitchFamily="2" charset="-127"/>
              </a:rPr>
              <a:t>R</a:t>
            </a:r>
            <a:r>
              <a:rPr lang="en-US" altLang="ko-KR" sz="7200" spc="-5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Expressway Sb" panose="02000506030000020004" pitchFamily="2" charset="0"/>
                <a:ea typeface="KoPub돋움체 Light" panose="00000300000000000000" pitchFamily="2" charset="-127"/>
              </a:rPr>
              <a:t>O</a:t>
            </a:r>
            <a:endParaRPr lang="ko-KR" altLang="en-US" sz="7200" spc="-5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Expressway Sb" panose="02000506030000020004" pitchFamily="2" charset="0"/>
              <a:ea typeface="KoPub돋움체 Bold" panose="02020603020101020101" pitchFamily="18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CAD254B4-365B-41BC-AC10-1F12533EC583}"/>
              </a:ext>
            </a:extLst>
          </p:cNvPr>
          <p:cNvSpPr/>
          <p:nvPr/>
        </p:nvSpPr>
        <p:spPr>
          <a:xfrm flipH="1">
            <a:off x="736602" y="1652160"/>
            <a:ext cx="2062740" cy="1058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en-US" altLang="ko-KR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주</a:t>
            </a:r>
            <a:r>
              <a:rPr lang="en-US" altLang="ko-KR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네트로는</a:t>
            </a:r>
            <a:endParaRPr lang="en-US" altLang="ko-KR" sz="14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en-US" altLang="ko-KR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2012</a:t>
            </a:r>
            <a:r>
              <a:rPr lang="ko-KR" altLang="en-US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년 창립이후 꾸준히 </a:t>
            </a:r>
            <a:endParaRPr lang="en-US" altLang="ko-KR" sz="14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ko-KR" altLang="en-US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성장하고 있는 </a:t>
            </a:r>
            <a:r>
              <a:rPr lang="ko-KR" altLang="en-US" sz="14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사람중심 </a:t>
            </a:r>
            <a:endParaRPr lang="en-US" altLang="ko-KR" sz="14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2100"/>
              </a:lnSpc>
              <a:tabLst>
                <a:tab pos="895350" algn="l"/>
              </a:tabLst>
            </a:pPr>
            <a:r>
              <a:rPr lang="en-US" altLang="ko-KR" sz="14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ICT </a:t>
            </a:r>
            <a:r>
              <a:rPr lang="ko-KR" altLang="en-US" sz="1400" b="1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전문기업</a:t>
            </a:r>
            <a:r>
              <a:rPr lang="ko-KR" altLang="en-US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입니다</a:t>
            </a:r>
            <a:r>
              <a:rPr lang="en-US" altLang="ko-KR" sz="14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</p:txBody>
      </p:sp>
      <p:graphicFrame>
        <p:nvGraphicFramePr>
          <p:cNvPr id="43" name="표 23">
            <a:extLst>
              <a:ext uri="{FF2B5EF4-FFF2-40B4-BE49-F238E27FC236}">
                <a16:creationId xmlns:a16="http://schemas.microsoft.com/office/drawing/2014/main" id="{5AACCB68-6871-420A-B1D6-B0616AA629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770159"/>
              </p:ext>
            </p:extLst>
          </p:nvPr>
        </p:nvGraphicFramePr>
        <p:xfrm>
          <a:off x="3949749" y="2418220"/>
          <a:ext cx="3623255" cy="375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551">
                  <a:extLst>
                    <a:ext uri="{9D8B030D-6E8A-4147-A177-3AD203B41FA5}">
                      <a16:colId xmlns:a16="http://schemas.microsoft.com/office/drawing/2014/main" val="1002987534"/>
                    </a:ext>
                  </a:extLst>
                </a:gridCol>
                <a:gridCol w="656322">
                  <a:extLst>
                    <a:ext uri="{9D8B030D-6E8A-4147-A177-3AD203B41FA5}">
                      <a16:colId xmlns:a16="http://schemas.microsoft.com/office/drawing/2014/main" val="4244360456"/>
                    </a:ext>
                  </a:extLst>
                </a:gridCol>
                <a:gridCol w="2103382">
                  <a:extLst>
                    <a:ext uri="{9D8B030D-6E8A-4147-A177-3AD203B41FA5}">
                      <a16:colId xmlns:a16="http://schemas.microsoft.com/office/drawing/2014/main" val="4605002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spc="4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</a:rPr>
                        <a:t>회사명</a:t>
                      </a:r>
                      <a:endParaRPr lang="ko-KR" altLang="en-US" sz="1200" b="0" spc="4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1285D4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</a:endParaRPr>
                    </a:p>
                  </a:txBody>
                  <a:tcPr marL="144000" marT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28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ko-KR" altLang="en-US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주식회사 네트로</a:t>
                      </a:r>
                    </a:p>
                  </a:txBody>
                  <a:tcPr marL="144000" marT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247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4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설립일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en-US" altLang="ko-KR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2012</a:t>
                      </a:r>
                      <a:r>
                        <a:rPr lang="ko-KR" altLang="en-US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년 </a:t>
                      </a:r>
                      <a:r>
                        <a:rPr lang="en-US" altLang="ko-KR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7</a:t>
                      </a:r>
                      <a:r>
                        <a:rPr lang="ko-KR" altLang="en-US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월 </a:t>
                      </a:r>
                      <a:r>
                        <a:rPr lang="en-US" altLang="ko-KR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16</a:t>
                      </a:r>
                      <a:r>
                        <a:rPr lang="ko-KR" altLang="en-US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일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884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4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대표자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ko-KR" altLang="en-US" sz="1200" b="0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류경</a:t>
                      </a:r>
                      <a:endParaRPr lang="ko-KR" altLang="en-US" sz="12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3895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400" baseline="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직원수</a:t>
                      </a:r>
                      <a:endParaRPr lang="ko-KR" altLang="en-US" sz="1200" b="0" kern="1200" spc="4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1285D4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en-US" altLang="ko-KR" sz="12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24</a:t>
                      </a:r>
                      <a:r>
                        <a:rPr lang="ko-KR" altLang="en-US" sz="12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명  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( 2020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년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9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월 기준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</a:t>
                      </a:r>
                      <a:endParaRPr lang="ko-KR" altLang="en-US" sz="1000" b="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58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4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매출액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en-US" altLang="ko-KR" sz="12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110</a:t>
                      </a:r>
                      <a:r>
                        <a:rPr lang="ko-KR" altLang="en-US" sz="12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억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 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대구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61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억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경북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48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억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 2019</a:t>
                      </a:r>
                      <a:r>
                        <a:rPr lang="ko-KR" altLang="en-US" sz="1000" b="0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년 </a:t>
                      </a:r>
                      <a:r>
                        <a:rPr lang="en-US" altLang="ko-KR" sz="1000" b="0" kern="1200" spc="-1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12</a:t>
                      </a:r>
                      <a:r>
                        <a:rPr lang="ko-KR" altLang="en-US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월 기준 </a:t>
                      </a:r>
                      <a:r>
                        <a:rPr lang="en-US" altLang="ko-KR" sz="1000" b="0" kern="1200" spc="-10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</a:t>
                      </a:r>
                      <a:endParaRPr lang="ko-KR" altLang="en-US" sz="1000" b="0" kern="1200" spc="-1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5712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777514" rtl="0" eaLnBrk="1" latinLnBrk="1" hangingPunct="1"/>
                      <a:r>
                        <a:rPr lang="ko-KR" altLang="en-US" sz="1200" b="0" kern="1200" spc="50" baseline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신용등급</a:t>
                      </a:r>
                      <a:endParaRPr lang="ko-KR" altLang="en-US" sz="1200" b="0" kern="1200" spc="5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1285D4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+mn-cs"/>
                      </a:endParaRPr>
                    </a:p>
                  </a:txBody>
                  <a:tcPr marL="144000" marR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en-US" altLang="ko-KR" sz="12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B+</a:t>
                      </a:r>
                      <a:endParaRPr lang="ko-KR" altLang="en-US" sz="12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77572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4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소재지</a:t>
                      </a:r>
                    </a:p>
                  </a:txBody>
                  <a:tcPr marL="144000"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ko-KR" alt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대구</a:t>
                      </a:r>
                      <a:endParaRPr lang="en-US" altLang="ko-KR" sz="1200" b="1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대구광역시 동구 </a:t>
                      </a:r>
                      <a:r>
                        <a:rPr lang="ko-KR" altLang="en-US" sz="1000" b="0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이노밸리로</a:t>
                      </a: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36</a:t>
                      </a: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길 </a:t>
                      </a:r>
                      <a:b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</a:b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14, S</a:t>
                      </a: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타워 </a:t>
                      </a: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202-203</a:t>
                      </a: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호</a:t>
                      </a:r>
                      <a:endParaRPr lang="en-US" altLang="ko-KR" sz="10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72000" marR="0" marT="144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46253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4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1285D4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ko-KR" altLang="en-US" sz="1200" b="1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경북</a:t>
                      </a:r>
                      <a:endParaRPr lang="en-US" altLang="ko-KR" sz="1200" b="1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경상북도 안동시 </a:t>
                      </a:r>
                      <a:r>
                        <a:rPr lang="ko-KR" altLang="en-US" sz="1000" b="0" kern="1200" dirty="0" err="1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대안로</a:t>
                      </a: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</a:t>
                      </a:r>
                      <a:r>
                        <a:rPr lang="en-US" altLang="ko-KR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2-1, 2</a:t>
                      </a:r>
                      <a:r>
                        <a:rPr lang="ko-KR" altLang="en-US" sz="10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층</a:t>
                      </a:r>
                    </a:p>
                  </a:txBody>
                  <a:tcPr marL="72000" marR="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268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kern="1200" spc="40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rgbClr val="1285D4"/>
                        </a:solidFill>
                        <a:latin typeface="KoPub돋움체 Bold" panose="00000800000000000000" pitchFamily="2" charset="-127"/>
                        <a:ea typeface="KoPub돋움체 Bold" panose="00000800000000000000" pitchFamily="2" charset="-127"/>
                        <a:cs typeface="+mn-cs"/>
                      </a:endParaRPr>
                    </a:p>
                  </a:txBody>
                  <a:tcPr marL="144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ko-KR" altLang="en-US" sz="1200" b="1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공장</a:t>
                      </a:r>
                      <a:endParaRPr lang="en-US" altLang="ko-KR" sz="1200" b="1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77514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대구시 동구 대림동 </a:t>
                      </a:r>
                      <a:r>
                        <a:rPr lang="en-US" altLang="ko-KR" sz="10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888-3, </a:t>
                      </a:r>
                      <a:r>
                        <a:rPr lang="ko-KR" altLang="en-US" sz="10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대림빌딩 </a:t>
                      </a:r>
                      <a:r>
                        <a:rPr lang="en-US" altLang="ko-KR" sz="10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302</a:t>
                      </a:r>
                      <a:r>
                        <a:rPr lang="ko-KR" altLang="en-US" sz="10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호</a:t>
                      </a:r>
                      <a:endParaRPr lang="ko-KR" altLang="en-US" sz="10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72000" marR="0" marB="10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3166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 kern="1200" spc="40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연락처</a:t>
                      </a: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en-US" altLang="ko-KR" sz="1100" b="0" kern="1200" spc="-6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T. 053-270-9888    F. 053-252-9885</a:t>
                      </a:r>
                      <a:endParaRPr lang="ko-KR" altLang="en-US" sz="900" b="0" kern="1200" spc="-60" baseline="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9503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777514" rtl="0" eaLnBrk="1" latinLnBrk="1" hangingPunct="1"/>
                      <a:r>
                        <a:rPr lang="ko-KR" altLang="en-US" sz="1200" b="0" kern="1200" spc="50" baseline="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rgbClr val="1285D4"/>
                          </a:solidFill>
                          <a:latin typeface="KoPub돋움체 Bold" panose="00000800000000000000" pitchFamily="2" charset="-127"/>
                          <a:ea typeface="KoPub돋움체 Bold" panose="00000800000000000000" pitchFamily="2" charset="-127"/>
                          <a:cs typeface="+mn-cs"/>
                        </a:rPr>
                        <a:t>홈페이지</a:t>
                      </a:r>
                    </a:p>
                  </a:txBody>
                  <a:tcPr marL="144000" marB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285D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777514" rtl="0" eaLnBrk="1" latinLnBrk="1" hangingPunct="1"/>
                      <a:r>
                        <a:rPr lang="en-US" altLang="ko-KR" sz="1200" b="0" kern="120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netro</a:t>
                      </a:r>
                      <a:r>
                        <a:rPr lang="en-US" altLang="ko-KR" sz="1200" b="0" kern="1200" dirty="0">
                          <a:ln>
                            <a:solidFill>
                              <a:schemeClr val="accent1">
                                <a:shade val="50000"/>
                                <a:alpha val="0"/>
                              </a:schemeClr>
                            </a:solidFill>
                          </a:ln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.kr</a:t>
                      </a:r>
                      <a:endParaRPr lang="ko-KR" altLang="en-US" sz="1200" b="0" kern="1200" dirty="0">
                        <a:ln>
                          <a:solidFill>
                            <a:schemeClr val="accent1">
                              <a:shade val="50000"/>
                              <a:alpha val="0"/>
                            </a:schemeClr>
                          </a:solidFill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144000" marB="180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8832932"/>
                  </a:ext>
                </a:extLst>
              </a:tr>
            </a:tbl>
          </a:graphicData>
        </a:graphic>
      </p:graphicFrame>
      <p:sp>
        <p:nvSpPr>
          <p:cNvPr id="48" name="직사각형 47">
            <a:extLst>
              <a:ext uri="{FF2B5EF4-FFF2-40B4-BE49-F238E27FC236}">
                <a16:creationId xmlns:a16="http://schemas.microsoft.com/office/drawing/2014/main" id="{0BB4E8D6-815A-4852-B01E-32C6A305B846}"/>
              </a:ext>
            </a:extLst>
          </p:cNvPr>
          <p:cNvSpPr/>
          <p:nvPr/>
        </p:nvSpPr>
        <p:spPr>
          <a:xfrm flipH="1">
            <a:off x="3922478" y="1943524"/>
            <a:ext cx="1006386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| </a:t>
            </a:r>
            <a:r>
              <a:rPr lang="ko-KR" altLang="en-US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일반현황</a:t>
            </a:r>
            <a:endParaRPr lang="en-US" altLang="ko-KR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BBFC07BE-305E-404E-8D63-BF94CEBF5958}"/>
              </a:ext>
            </a:extLst>
          </p:cNvPr>
          <p:cNvSpPr/>
          <p:nvPr/>
        </p:nvSpPr>
        <p:spPr>
          <a:xfrm flipH="1">
            <a:off x="7832143" y="1943524"/>
            <a:ext cx="1006386" cy="2769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| </a:t>
            </a:r>
            <a:r>
              <a:rPr lang="ko-KR" altLang="en-US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조직도</a:t>
            </a:r>
            <a:endParaRPr lang="en-US" altLang="ko-KR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B29D5A0A-91A1-4F6D-8089-6252B9E689D9}"/>
              </a:ext>
            </a:extLst>
          </p:cNvPr>
          <p:cNvGrpSpPr/>
          <p:nvPr/>
        </p:nvGrpSpPr>
        <p:grpSpPr>
          <a:xfrm>
            <a:off x="751293" y="4684934"/>
            <a:ext cx="883814" cy="419025"/>
            <a:chOff x="763993" y="4684934"/>
            <a:chExt cx="883814" cy="419025"/>
          </a:xfrm>
        </p:grpSpPr>
        <p:pic>
          <p:nvPicPr>
            <p:cNvPr id="5" name="그래픽 4">
              <a:extLst>
                <a:ext uri="{FF2B5EF4-FFF2-40B4-BE49-F238E27FC236}">
                  <a16:creationId xmlns:a16="http://schemas.microsoft.com/office/drawing/2014/main" id="{8B0931DC-BE74-4336-88AC-033E1C1F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3993" y="4758547"/>
              <a:ext cx="289856" cy="2682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0701F3-2B07-4EC8-B927-D5D09A2CDB8B}"/>
                </a:ext>
              </a:extLst>
            </p:cNvPr>
            <p:cNvSpPr txBox="1"/>
            <p:nvPr/>
          </p:nvSpPr>
          <p:spPr>
            <a:xfrm>
              <a:off x="1072008" y="4684934"/>
              <a:ext cx="575799" cy="419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영상기반</a:t>
              </a:r>
              <a:endParaRPr lang="en-US" altLang="ko-KR" sz="1000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DD7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>
                <a:lnSpc>
                  <a:spcPts val="1300"/>
                </a:lnSpc>
              </a:pPr>
              <a: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SW </a:t>
              </a: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개발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EB88230-D3E2-47D8-AC9E-09AAE3688BBC}"/>
              </a:ext>
            </a:extLst>
          </p:cNvPr>
          <p:cNvGrpSpPr/>
          <p:nvPr/>
        </p:nvGrpSpPr>
        <p:grpSpPr>
          <a:xfrm>
            <a:off x="732687" y="5203427"/>
            <a:ext cx="1053102" cy="419025"/>
            <a:chOff x="745387" y="5190459"/>
            <a:chExt cx="1053102" cy="419025"/>
          </a:xfrm>
        </p:grpSpPr>
        <p:pic>
          <p:nvPicPr>
            <p:cNvPr id="6" name="그래픽 5">
              <a:extLst>
                <a:ext uri="{FF2B5EF4-FFF2-40B4-BE49-F238E27FC236}">
                  <a16:creationId xmlns:a16="http://schemas.microsoft.com/office/drawing/2014/main" id="{C0E58E49-0AD3-4F6F-B2EF-AD21ACDD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5387" y="5212210"/>
              <a:ext cx="327068" cy="375522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67E4D8B-9CCB-47C7-B054-7807B52AEA76}"/>
                </a:ext>
              </a:extLst>
            </p:cNvPr>
            <p:cNvSpPr txBox="1"/>
            <p:nvPr/>
          </p:nvSpPr>
          <p:spPr>
            <a:xfrm>
              <a:off x="1072008" y="5190459"/>
              <a:ext cx="726481" cy="419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디지털</a:t>
              </a:r>
              <a: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그린</a:t>
              </a:r>
              <a:endParaRPr lang="en-US" altLang="ko-KR" sz="1000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DD7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  <a:p>
              <a:pPr>
                <a:lnSpc>
                  <a:spcPts val="1300"/>
                </a:lnSpc>
              </a:pPr>
              <a: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SW </a:t>
              </a: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개발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9F9A82EA-0353-43A9-9801-09CA9931C27A}"/>
              </a:ext>
            </a:extLst>
          </p:cNvPr>
          <p:cNvGrpSpPr/>
          <p:nvPr/>
        </p:nvGrpSpPr>
        <p:grpSpPr>
          <a:xfrm>
            <a:off x="705184" y="5725447"/>
            <a:ext cx="901069" cy="419025"/>
            <a:chOff x="717884" y="5725447"/>
            <a:chExt cx="901069" cy="419025"/>
          </a:xfrm>
        </p:grpSpPr>
        <p:pic>
          <p:nvPicPr>
            <p:cNvPr id="7" name="그래픽 6">
              <a:extLst>
                <a:ext uri="{FF2B5EF4-FFF2-40B4-BE49-F238E27FC236}">
                  <a16:creationId xmlns:a16="http://schemas.microsoft.com/office/drawing/2014/main" id="{C4420C67-864D-442F-82F9-E8341AA44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7884" y="5763616"/>
              <a:ext cx="382074" cy="34268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F3C1C69-5EBB-4E0B-B8CA-0354DCAE7F7B}"/>
                </a:ext>
              </a:extLst>
            </p:cNvPr>
            <p:cNvSpPr txBox="1"/>
            <p:nvPr/>
          </p:nvSpPr>
          <p:spPr>
            <a:xfrm>
              <a:off x="1072008" y="5725447"/>
              <a:ext cx="546945" cy="4190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시스템</a:t>
              </a:r>
              <a:b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</a:br>
              <a:r>
                <a:rPr lang="ko-KR" altLang="en-US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통합</a:t>
              </a:r>
              <a:r>
                <a:rPr lang="ko-KR" altLang="en-US" sz="1000" b="1" spc="-2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</a:t>
              </a:r>
              <a:r>
                <a:rPr lang="en-US" altLang="ko-KR" sz="1000" b="1" spc="-2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SI</a:t>
              </a:r>
              <a:r>
                <a:rPr lang="en-US" altLang="ko-KR" sz="1000" b="1" spc="-2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en-US" altLang="ko-KR" sz="1000" b="1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7DD7FF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  <a:endParaRPr lang="ko-KR" altLang="en-US" sz="1000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7DD7FF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cxnSp>
        <p:nvCxnSpPr>
          <p:cNvPr id="152" name="연결선: 꺾임 151">
            <a:extLst>
              <a:ext uri="{FF2B5EF4-FFF2-40B4-BE49-F238E27FC236}">
                <a16:creationId xmlns:a16="http://schemas.microsoft.com/office/drawing/2014/main" id="{0F372D33-1A74-4F39-81CA-087704B97077}"/>
              </a:ext>
            </a:extLst>
          </p:cNvPr>
          <p:cNvCxnSpPr>
            <a:cxnSpLocks/>
            <a:stCxn id="4" idx="2"/>
            <a:endCxn id="127" idx="3"/>
          </p:cNvCxnSpPr>
          <p:nvPr/>
        </p:nvCxnSpPr>
        <p:spPr>
          <a:xfrm rot="5400000">
            <a:off x="8844153" y="2861935"/>
            <a:ext cx="443872" cy="1155364"/>
          </a:xfrm>
          <a:prstGeom prst="bentConnector3">
            <a:avLst>
              <a:gd name="adj1" fmla="val 50000"/>
            </a:avLst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연결선: 꺾임 154">
            <a:extLst>
              <a:ext uri="{FF2B5EF4-FFF2-40B4-BE49-F238E27FC236}">
                <a16:creationId xmlns:a16="http://schemas.microsoft.com/office/drawing/2014/main" id="{E3419159-BDBF-43C7-A5EF-AF4F08E9DEDD}"/>
              </a:ext>
            </a:extLst>
          </p:cNvPr>
          <p:cNvCxnSpPr>
            <a:cxnSpLocks/>
            <a:stCxn id="4" idx="2"/>
            <a:endCxn id="121" idx="3"/>
          </p:cNvCxnSpPr>
          <p:nvPr/>
        </p:nvCxnSpPr>
        <p:spPr>
          <a:xfrm rot="16200000" flipH="1">
            <a:off x="9999516" y="2861936"/>
            <a:ext cx="443872" cy="1155362"/>
          </a:xfrm>
          <a:prstGeom prst="bentConnector3">
            <a:avLst>
              <a:gd name="adj1" fmla="val 50000"/>
            </a:avLst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직선 연결선 157">
            <a:extLst>
              <a:ext uri="{FF2B5EF4-FFF2-40B4-BE49-F238E27FC236}">
                <a16:creationId xmlns:a16="http://schemas.microsoft.com/office/drawing/2014/main" id="{58EEF678-1D16-426C-8FF9-6294C13BC08B}"/>
              </a:ext>
            </a:extLst>
          </p:cNvPr>
          <p:cNvCxnSpPr>
            <a:endCxn id="109" idx="3"/>
          </p:cNvCxnSpPr>
          <p:nvPr/>
        </p:nvCxnSpPr>
        <p:spPr>
          <a:xfrm>
            <a:off x="9643769" y="3231009"/>
            <a:ext cx="1" cy="430544"/>
          </a:xfrm>
          <a:prstGeom prst="line">
            <a:avLst/>
          </a:prstGeom>
          <a:ln w="158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직사각형 3">
            <a:extLst>
              <a:ext uri="{FF2B5EF4-FFF2-40B4-BE49-F238E27FC236}">
                <a16:creationId xmlns:a16="http://schemas.microsoft.com/office/drawing/2014/main" id="{BB50C114-6BE1-4C9B-BF72-9B0CD540F024}"/>
              </a:ext>
            </a:extLst>
          </p:cNvPr>
          <p:cNvSpPr/>
          <p:nvPr/>
        </p:nvSpPr>
        <p:spPr>
          <a:xfrm>
            <a:off x="8988102" y="2879373"/>
            <a:ext cx="1311337" cy="338308"/>
          </a:xfrm>
          <a:prstGeom prst="rect">
            <a:avLst/>
          </a:prstGeom>
          <a:gradFill flip="none" rotWithShape="1">
            <a:gsLst>
              <a:gs pos="35000">
                <a:srgbClr val="1896EC"/>
              </a:gs>
              <a:gs pos="35000">
                <a:srgbClr val="1285D4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b="1" spc="1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대표이사</a:t>
            </a:r>
          </a:p>
        </p:txBody>
      </p:sp>
      <p:sp>
        <p:nvSpPr>
          <p:cNvPr id="109" name="사각형: 둥근 위쪽 모서리 108">
            <a:extLst>
              <a:ext uri="{FF2B5EF4-FFF2-40B4-BE49-F238E27FC236}">
                <a16:creationId xmlns:a16="http://schemas.microsoft.com/office/drawing/2014/main" id="{C21FE419-3257-40C6-B3CF-801A52CEF8C2}"/>
              </a:ext>
            </a:extLst>
          </p:cNvPr>
          <p:cNvSpPr/>
          <p:nvPr/>
        </p:nvSpPr>
        <p:spPr>
          <a:xfrm>
            <a:off x="9120853" y="3661553"/>
            <a:ext cx="1045834" cy="288000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35000">
                <a:srgbClr val="5E5E5E"/>
              </a:gs>
              <a:gs pos="35000">
                <a:srgbClr val="40404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2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영업부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E3782976-FF48-4A3C-BF58-E06E6B23E78E}"/>
              </a:ext>
            </a:extLst>
          </p:cNvPr>
          <p:cNvSpPr/>
          <p:nvPr/>
        </p:nvSpPr>
        <p:spPr>
          <a:xfrm>
            <a:off x="9120853" y="3949553"/>
            <a:ext cx="1045834" cy="1697996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21" name="사각형: 둥근 위쪽 모서리 120">
            <a:extLst>
              <a:ext uri="{FF2B5EF4-FFF2-40B4-BE49-F238E27FC236}">
                <a16:creationId xmlns:a16="http://schemas.microsoft.com/office/drawing/2014/main" id="{5C9E86C3-A203-4123-B755-1FA896F3C3DC}"/>
              </a:ext>
            </a:extLst>
          </p:cNvPr>
          <p:cNvSpPr/>
          <p:nvPr/>
        </p:nvSpPr>
        <p:spPr>
          <a:xfrm>
            <a:off x="10276216" y="3661553"/>
            <a:ext cx="1045834" cy="288000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35000">
                <a:srgbClr val="5E5E5E"/>
              </a:gs>
              <a:gs pos="35000">
                <a:srgbClr val="40404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2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경영지원팀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28320770-A5B5-4314-9A5B-44FB59312382}"/>
              </a:ext>
            </a:extLst>
          </p:cNvPr>
          <p:cNvSpPr/>
          <p:nvPr/>
        </p:nvSpPr>
        <p:spPr>
          <a:xfrm>
            <a:off x="10276216" y="3949552"/>
            <a:ext cx="1045834" cy="1697996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27" name="사각형: 둥근 위쪽 모서리 126">
            <a:extLst>
              <a:ext uri="{FF2B5EF4-FFF2-40B4-BE49-F238E27FC236}">
                <a16:creationId xmlns:a16="http://schemas.microsoft.com/office/drawing/2014/main" id="{04014637-3B71-409A-B6A6-9CBE8BDE356F}"/>
              </a:ext>
            </a:extLst>
          </p:cNvPr>
          <p:cNvSpPr/>
          <p:nvPr/>
        </p:nvSpPr>
        <p:spPr>
          <a:xfrm>
            <a:off x="7965490" y="3661553"/>
            <a:ext cx="1045834" cy="288000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35000">
                <a:srgbClr val="5E5E5E"/>
              </a:gs>
              <a:gs pos="35000">
                <a:srgbClr val="404040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200" b="1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연구소</a:t>
            </a:r>
            <a:endParaRPr lang="ko-KR" altLang="en-US" sz="1200" b="1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28" name="직사각형 127">
            <a:extLst>
              <a:ext uri="{FF2B5EF4-FFF2-40B4-BE49-F238E27FC236}">
                <a16:creationId xmlns:a16="http://schemas.microsoft.com/office/drawing/2014/main" id="{F098509F-A753-411F-8711-D71A37D65AE5}"/>
              </a:ext>
            </a:extLst>
          </p:cNvPr>
          <p:cNvSpPr/>
          <p:nvPr/>
        </p:nvSpPr>
        <p:spPr>
          <a:xfrm>
            <a:off x="7965490" y="3949552"/>
            <a:ext cx="1045834" cy="1697996"/>
          </a:xfrm>
          <a:prstGeom prst="rect">
            <a:avLst/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C768D9C9-AFB9-4B20-AE3C-AB4D4EC80920}"/>
              </a:ext>
            </a:extLst>
          </p:cNvPr>
          <p:cNvGrpSpPr/>
          <p:nvPr/>
        </p:nvGrpSpPr>
        <p:grpSpPr>
          <a:xfrm>
            <a:off x="10322738" y="4741438"/>
            <a:ext cx="952789" cy="557641"/>
            <a:chOff x="10322738" y="3998776"/>
            <a:chExt cx="952789" cy="557641"/>
          </a:xfr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</p:grpSpPr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4E859734-2C84-4E72-B8AB-65C0DCAEDFF8}"/>
                </a:ext>
              </a:extLst>
            </p:cNvPr>
            <p:cNvSpPr/>
            <p:nvPr/>
          </p:nvSpPr>
          <p:spPr>
            <a:xfrm>
              <a:off x="10322738" y="3998776"/>
              <a:ext cx="952789" cy="255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회계파트</a:t>
              </a:r>
              <a:endPara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25" name="직사각형 124">
              <a:extLst>
                <a:ext uri="{FF2B5EF4-FFF2-40B4-BE49-F238E27FC236}">
                  <a16:creationId xmlns:a16="http://schemas.microsoft.com/office/drawing/2014/main" id="{5C7E26D9-0B29-4FBC-8063-7EE4C81280EB}"/>
                </a:ext>
              </a:extLst>
            </p:cNvPr>
            <p:cNvSpPr/>
            <p:nvPr/>
          </p:nvSpPr>
          <p:spPr>
            <a:xfrm>
              <a:off x="10322738" y="4300913"/>
              <a:ext cx="952789" cy="255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설계파트</a:t>
              </a:r>
              <a:endPara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130" name="직사각형 129">
            <a:extLst>
              <a:ext uri="{FF2B5EF4-FFF2-40B4-BE49-F238E27FC236}">
                <a16:creationId xmlns:a16="http://schemas.microsoft.com/office/drawing/2014/main" id="{082C641C-6055-430F-8AC7-4E6053994C6F}"/>
              </a:ext>
            </a:extLst>
          </p:cNvPr>
          <p:cNvSpPr/>
          <p:nvPr/>
        </p:nvSpPr>
        <p:spPr>
          <a:xfrm>
            <a:off x="8012012" y="4741436"/>
            <a:ext cx="952789" cy="2556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rtlCol="0" anchor="t"/>
          <a:lstStyle/>
          <a:p>
            <a:pPr algn="ctr"/>
            <a:r>
              <a:rPr lang="ko-KR" altLang="en-US" sz="1000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기획팀</a:t>
            </a:r>
            <a:endParaRPr lang="ko-KR" altLang="en-US" sz="1000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32" name="직사각형 131">
            <a:extLst>
              <a:ext uri="{FF2B5EF4-FFF2-40B4-BE49-F238E27FC236}">
                <a16:creationId xmlns:a16="http://schemas.microsoft.com/office/drawing/2014/main" id="{9615D88F-E008-4E56-8640-9DAEEE6B2C7D}"/>
              </a:ext>
            </a:extLst>
          </p:cNvPr>
          <p:cNvSpPr/>
          <p:nvPr/>
        </p:nvSpPr>
        <p:spPr>
          <a:xfrm>
            <a:off x="8012012" y="5043575"/>
            <a:ext cx="952789" cy="25550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개발팀</a:t>
            </a:r>
            <a:endParaRPr lang="ko-KR" altLang="en-US" sz="1000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33" name="직사각형 132">
            <a:extLst>
              <a:ext uri="{FF2B5EF4-FFF2-40B4-BE49-F238E27FC236}">
                <a16:creationId xmlns:a16="http://schemas.microsoft.com/office/drawing/2014/main" id="{FCFAD99C-D86A-4025-880C-A286B53BB082}"/>
              </a:ext>
            </a:extLst>
          </p:cNvPr>
          <p:cNvSpPr/>
          <p:nvPr/>
        </p:nvSpPr>
        <p:spPr>
          <a:xfrm>
            <a:off x="8012012" y="5345618"/>
            <a:ext cx="952789" cy="255504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6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품질혁신팀</a:t>
            </a:r>
            <a:endParaRPr lang="ko-KR" altLang="en-US" sz="1000" spc="-6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847170F-3E44-4241-9183-D8A0FC80ECEF}"/>
              </a:ext>
            </a:extLst>
          </p:cNvPr>
          <p:cNvGrpSpPr/>
          <p:nvPr/>
        </p:nvGrpSpPr>
        <p:grpSpPr>
          <a:xfrm>
            <a:off x="9167375" y="4741438"/>
            <a:ext cx="952789" cy="859684"/>
            <a:chOff x="9167375" y="3998776"/>
            <a:chExt cx="952789" cy="859684"/>
          </a:xfr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</p:grpSpPr>
        <p:sp>
          <p:nvSpPr>
            <p:cNvPr id="112" name="직사각형 111">
              <a:extLst>
                <a:ext uri="{FF2B5EF4-FFF2-40B4-BE49-F238E27FC236}">
                  <a16:creationId xmlns:a16="http://schemas.microsoft.com/office/drawing/2014/main" id="{19D9EF88-2F9D-4AE7-8F1F-FF55C91C1F0C}"/>
                </a:ext>
              </a:extLst>
            </p:cNvPr>
            <p:cNvSpPr/>
            <p:nvPr/>
          </p:nvSpPr>
          <p:spPr>
            <a:xfrm>
              <a:off x="9167375" y="3998776"/>
              <a:ext cx="952789" cy="255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영업팀</a:t>
              </a:r>
              <a:endPara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113" name="직사각형 112">
              <a:extLst>
                <a:ext uri="{FF2B5EF4-FFF2-40B4-BE49-F238E27FC236}">
                  <a16:creationId xmlns:a16="http://schemas.microsoft.com/office/drawing/2014/main" id="{37844CEE-6F0F-4805-9A6F-DC4441CA4309}"/>
                </a:ext>
              </a:extLst>
            </p:cNvPr>
            <p:cNvSpPr/>
            <p:nvPr/>
          </p:nvSpPr>
          <p:spPr>
            <a:xfrm>
              <a:off x="9167375" y="4300913"/>
              <a:ext cx="952789" cy="255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기술지원팀</a:t>
              </a:r>
              <a:endPara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7DB4C53A-F0CB-4235-B578-4BB488E26640}"/>
                </a:ext>
              </a:extLst>
            </p:cNvPr>
            <p:cNvSpPr/>
            <p:nvPr/>
          </p:nvSpPr>
          <p:spPr>
            <a:xfrm>
              <a:off x="9167375" y="4602956"/>
              <a:ext cx="952789" cy="2555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00" spc="-6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고객지원팀</a:t>
              </a:r>
              <a:endParaRPr lang="ko-KR" altLang="en-US" sz="1000" spc="-6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38" name="타원 37">
            <a:extLst>
              <a:ext uri="{FF2B5EF4-FFF2-40B4-BE49-F238E27FC236}">
                <a16:creationId xmlns:a16="http://schemas.microsoft.com/office/drawing/2014/main" id="{54E98F65-C6F6-4AAC-ADC8-8A041FA4E351}"/>
              </a:ext>
            </a:extLst>
          </p:cNvPr>
          <p:cNvSpPr/>
          <p:nvPr/>
        </p:nvSpPr>
        <p:spPr>
          <a:xfrm>
            <a:off x="8213814" y="4070902"/>
            <a:ext cx="549186" cy="549186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rtlCol="0" anchor="t"/>
          <a:lstStyle/>
          <a:p>
            <a:pPr algn="ctr"/>
            <a:endParaRPr lang="ko-KR" altLang="en-US" sz="1000" spc="-6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9F8D4CDE-B00B-433B-BE05-35CA84B02C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772" y="4101860"/>
            <a:ext cx="487272" cy="487272"/>
          </a:xfrm>
          <a:prstGeom prst="rect">
            <a:avLst/>
          </a:prstGeom>
        </p:spPr>
      </p:pic>
      <p:sp>
        <p:nvSpPr>
          <p:cNvPr id="102" name="타원 101">
            <a:extLst>
              <a:ext uri="{FF2B5EF4-FFF2-40B4-BE49-F238E27FC236}">
                <a16:creationId xmlns:a16="http://schemas.microsoft.com/office/drawing/2014/main" id="{94998990-A618-421F-B932-29AC309790D2}"/>
              </a:ext>
            </a:extLst>
          </p:cNvPr>
          <p:cNvSpPr/>
          <p:nvPr/>
        </p:nvSpPr>
        <p:spPr>
          <a:xfrm>
            <a:off x="9369177" y="4070902"/>
            <a:ext cx="549186" cy="549186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rtlCol="0" anchor="t"/>
          <a:lstStyle/>
          <a:p>
            <a:pPr algn="ctr"/>
            <a:endParaRPr lang="ko-KR" altLang="en-US" sz="1000" spc="-6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16AC58A3-94C4-4E12-BE84-75093B0FE9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70" y="4102495"/>
            <a:ext cx="486000" cy="486000"/>
          </a:xfrm>
          <a:prstGeom prst="rect">
            <a:avLst/>
          </a:prstGeom>
        </p:spPr>
      </p:pic>
      <p:sp>
        <p:nvSpPr>
          <p:cNvPr id="105" name="타원 104">
            <a:extLst>
              <a:ext uri="{FF2B5EF4-FFF2-40B4-BE49-F238E27FC236}">
                <a16:creationId xmlns:a16="http://schemas.microsoft.com/office/drawing/2014/main" id="{CC8FA5A2-ABD8-4E2D-8162-BF55CE3BF0F4}"/>
              </a:ext>
            </a:extLst>
          </p:cNvPr>
          <p:cNvSpPr/>
          <p:nvPr/>
        </p:nvSpPr>
        <p:spPr>
          <a:xfrm>
            <a:off x="10524540" y="4070902"/>
            <a:ext cx="549186" cy="549186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54000" rtlCol="0" anchor="t"/>
          <a:lstStyle/>
          <a:p>
            <a:pPr algn="ctr"/>
            <a:endParaRPr lang="ko-KR" altLang="en-US" sz="1000" spc="-6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6" name="그림 45">
            <a:extLst>
              <a:ext uri="{FF2B5EF4-FFF2-40B4-BE49-F238E27FC236}">
                <a16:creationId xmlns:a16="http://schemas.microsoft.com/office/drawing/2014/main" id="{9AB04B7C-5B91-49B3-905A-6DADE71A86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33" y="4102495"/>
            <a:ext cx="486000" cy="4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357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AE32A32-12C3-447D-B23F-F83E30FD4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BED9C717-5301-40DB-9A3E-6525DAEBE2CC}"/>
              </a:ext>
            </a:extLst>
          </p:cNvPr>
          <p:cNvSpPr/>
          <p:nvPr/>
        </p:nvSpPr>
        <p:spPr>
          <a:xfrm>
            <a:off x="1106184" y="1944382"/>
            <a:ext cx="2588232" cy="2588232"/>
          </a:xfrm>
          <a:prstGeom prst="ellipse">
            <a:avLst/>
          </a:prstGeom>
          <a:gradFill>
            <a:gsLst>
              <a:gs pos="0">
                <a:srgbClr val="074975">
                  <a:alpha val="70000"/>
                </a:srgbClr>
              </a:gs>
              <a:gs pos="100000">
                <a:srgbClr val="074975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A5C6D085-8E7B-402D-AFE8-C0F6A5E83136}"/>
              </a:ext>
            </a:extLst>
          </p:cNvPr>
          <p:cNvSpPr/>
          <p:nvPr/>
        </p:nvSpPr>
        <p:spPr>
          <a:xfrm>
            <a:off x="4801884" y="1944382"/>
            <a:ext cx="2588232" cy="2588232"/>
          </a:xfrm>
          <a:prstGeom prst="ellipse">
            <a:avLst/>
          </a:prstGeom>
          <a:gradFill>
            <a:gsLst>
              <a:gs pos="0">
                <a:srgbClr val="074975">
                  <a:alpha val="70000"/>
                </a:srgbClr>
              </a:gs>
              <a:gs pos="100000">
                <a:srgbClr val="074975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3904FAD-2AB4-4200-84AF-741CDFABAD0F}"/>
              </a:ext>
            </a:extLst>
          </p:cNvPr>
          <p:cNvSpPr/>
          <p:nvPr/>
        </p:nvSpPr>
        <p:spPr>
          <a:xfrm>
            <a:off x="8497584" y="1944382"/>
            <a:ext cx="2588232" cy="2588232"/>
          </a:xfrm>
          <a:prstGeom prst="ellipse">
            <a:avLst/>
          </a:prstGeom>
          <a:gradFill>
            <a:gsLst>
              <a:gs pos="0">
                <a:srgbClr val="074975">
                  <a:alpha val="70000"/>
                </a:srgbClr>
              </a:gs>
              <a:gs pos="100000">
                <a:srgbClr val="074975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CAAE90C-4054-497B-A02D-A2A6FA4DE691}"/>
              </a:ext>
            </a:extLst>
          </p:cNvPr>
          <p:cNvSpPr/>
          <p:nvPr/>
        </p:nvSpPr>
        <p:spPr>
          <a:xfrm>
            <a:off x="1786733" y="991192"/>
            <a:ext cx="1227135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B9AC1"/>
                </a:soli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Solution </a:t>
            </a:r>
            <a:r>
              <a:rPr lang="en-US" altLang="ko-KR" b="1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B9AC1"/>
                </a:soli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01</a:t>
            </a:r>
            <a:endParaRPr lang="ko-KR" altLang="en-US" b="1" spc="-17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B9AC1"/>
              </a:solidFill>
              <a:latin typeface="KoPub바탕체 Medium" panose="00000600000000000000" pitchFamily="2" charset="-127"/>
              <a:ea typeface="KoPub바탕체 Medium" panose="00000600000000000000" pitchFamily="2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6368A0CA-F222-4ED1-86CE-41DF5DCC6CBE}"/>
              </a:ext>
            </a:extLst>
          </p:cNvPr>
          <p:cNvSpPr/>
          <p:nvPr/>
        </p:nvSpPr>
        <p:spPr>
          <a:xfrm>
            <a:off x="5482433" y="991192"/>
            <a:ext cx="1227135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B9AC1"/>
                </a:soli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Solution </a:t>
            </a:r>
            <a:r>
              <a:rPr lang="en-US" altLang="ko-KR" b="1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B9AC1"/>
                </a:soli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02</a:t>
            </a:r>
            <a:endParaRPr lang="ko-KR" altLang="en-US" b="1" spc="-17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B9AC1"/>
              </a:solidFill>
              <a:latin typeface="KoPub바탕체 Medium" panose="00000600000000000000" pitchFamily="2" charset="-127"/>
              <a:ea typeface="KoPub바탕체 Medium" panose="00000600000000000000" pitchFamily="2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4F8E776-6510-4E6E-BD64-41F77605B5DA}"/>
              </a:ext>
            </a:extLst>
          </p:cNvPr>
          <p:cNvSpPr/>
          <p:nvPr/>
        </p:nvSpPr>
        <p:spPr>
          <a:xfrm>
            <a:off x="9178133" y="991192"/>
            <a:ext cx="1227135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b="1" spc="-1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B9AC1"/>
                </a:soli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Solution </a:t>
            </a:r>
            <a:r>
              <a:rPr lang="en-US" altLang="ko-KR" b="1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5B9AC1"/>
                </a:soli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03</a:t>
            </a:r>
            <a:endParaRPr lang="ko-KR" altLang="en-US" b="1" spc="-17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5B9AC1"/>
              </a:solidFill>
              <a:latin typeface="KoPub바탕체 Medium" panose="00000600000000000000" pitchFamily="2" charset="-127"/>
              <a:ea typeface="KoPub바탕체 Medium" panose="00000600000000000000" pitchFamily="2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F28F0E2C-7708-41AC-973C-DEDB4F475B34}"/>
              </a:ext>
            </a:extLst>
          </p:cNvPr>
          <p:cNvSpPr/>
          <p:nvPr/>
        </p:nvSpPr>
        <p:spPr>
          <a:xfrm>
            <a:off x="1195963" y="1448032"/>
            <a:ext cx="2408672" cy="319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2300"/>
              </a:lnSpc>
              <a:tabLst>
                <a:tab pos="895350" algn="l"/>
              </a:tabLst>
            </a:pPr>
            <a:r>
              <a:rPr lang="ko-KR" altLang="en-US" sz="28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체계적인</a:t>
            </a:r>
            <a:r>
              <a:rPr lang="ko-KR" altLang="en-US" sz="28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현장지휘</a:t>
            </a:r>
            <a:endParaRPr lang="en-US" altLang="ko-KR" sz="2800" spc="-17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485D89-FDE6-4AF1-991D-66A001FDE85E}"/>
              </a:ext>
            </a:extLst>
          </p:cNvPr>
          <p:cNvSpPr/>
          <p:nvPr/>
        </p:nvSpPr>
        <p:spPr>
          <a:xfrm>
            <a:off x="5037055" y="1448032"/>
            <a:ext cx="2117887" cy="319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2300"/>
              </a:lnSpc>
              <a:tabLst>
                <a:tab pos="895350" algn="l"/>
              </a:tabLst>
            </a:pPr>
            <a:r>
              <a:rPr lang="ko-KR" altLang="en-US" sz="2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정확한</a:t>
            </a:r>
            <a:r>
              <a:rPr lang="ko-KR" altLang="en-US" sz="2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상황파악</a:t>
            </a:r>
            <a:endParaRPr lang="en-US" altLang="ko-KR" sz="2800" spc="-1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A9E75102-DD95-4B58-9C15-4264CE9722C5}"/>
              </a:ext>
            </a:extLst>
          </p:cNvPr>
          <p:cNvSpPr/>
          <p:nvPr/>
        </p:nvSpPr>
        <p:spPr>
          <a:xfrm>
            <a:off x="8400774" y="1448032"/>
            <a:ext cx="2781851" cy="31912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2300"/>
              </a:lnSpc>
              <a:tabLst>
                <a:tab pos="895350" algn="l"/>
              </a:tabLst>
            </a:pPr>
            <a:r>
              <a:rPr lang="ko-KR" altLang="en-US" sz="2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신속한</a:t>
            </a:r>
            <a:r>
              <a:rPr lang="ko-KR" altLang="en-US" sz="2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의사결정 지원</a:t>
            </a:r>
            <a:endParaRPr lang="en-US" altLang="ko-KR" sz="2800" spc="-17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EF08EA53-D6B4-4388-9836-4C519FCC1E89}"/>
              </a:ext>
            </a:extLst>
          </p:cNvPr>
          <p:cNvSpPr/>
          <p:nvPr/>
        </p:nvSpPr>
        <p:spPr>
          <a:xfrm>
            <a:off x="1305270" y="2143468"/>
            <a:ext cx="2190060" cy="2190060"/>
          </a:xfrm>
          <a:prstGeom prst="ellipse">
            <a:avLst/>
          </a:prstGeom>
          <a:noFill/>
          <a:ln w="22225">
            <a:gradFill flip="none" rotWithShape="1">
              <a:gsLst>
                <a:gs pos="0">
                  <a:srgbClr val="94BFDC">
                    <a:alpha val="80000"/>
                  </a:srgbClr>
                </a:gs>
                <a:gs pos="100000">
                  <a:srgbClr val="94BFDC">
                    <a:alpha val="0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04285D5-4D70-4D9A-8D06-D90629BF58FF}"/>
              </a:ext>
            </a:extLst>
          </p:cNvPr>
          <p:cNvSpPr/>
          <p:nvPr/>
        </p:nvSpPr>
        <p:spPr>
          <a:xfrm>
            <a:off x="5000970" y="2143468"/>
            <a:ext cx="2190060" cy="2190060"/>
          </a:xfrm>
          <a:prstGeom prst="ellipse">
            <a:avLst/>
          </a:prstGeom>
          <a:noFill/>
          <a:ln w="22225">
            <a:gradFill flip="none" rotWithShape="1">
              <a:gsLst>
                <a:gs pos="0">
                  <a:srgbClr val="94BFDC">
                    <a:alpha val="80000"/>
                  </a:srgbClr>
                </a:gs>
                <a:gs pos="100000">
                  <a:srgbClr val="94BFDC">
                    <a:alpha val="0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3733FF63-4095-47FE-8009-C330AFFDDE56}"/>
              </a:ext>
            </a:extLst>
          </p:cNvPr>
          <p:cNvSpPr/>
          <p:nvPr/>
        </p:nvSpPr>
        <p:spPr>
          <a:xfrm>
            <a:off x="8696670" y="2143468"/>
            <a:ext cx="2190060" cy="2190060"/>
          </a:xfrm>
          <a:prstGeom prst="ellipse">
            <a:avLst/>
          </a:prstGeom>
          <a:noFill/>
          <a:ln w="22225">
            <a:gradFill flip="none" rotWithShape="1">
              <a:gsLst>
                <a:gs pos="0">
                  <a:srgbClr val="94BFDC">
                    <a:alpha val="80000"/>
                  </a:srgbClr>
                </a:gs>
                <a:gs pos="100000">
                  <a:srgbClr val="94BFDC">
                    <a:alpha val="0"/>
                  </a:srgbClr>
                </a:gs>
              </a:gsLst>
              <a:lin ang="135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2797F0A-B6FF-4705-8E32-3063ECC96C67}"/>
              </a:ext>
            </a:extLst>
          </p:cNvPr>
          <p:cNvSpPr/>
          <p:nvPr/>
        </p:nvSpPr>
        <p:spPr>
          <a:xfrm>
            <a:off x="1453882" y="2766189"/>
            <a:ext cx="1892826" cy="9446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컨트롤타워 중심의</a:t>
            </a:r>
            <a:endParaRPr lang="en-US" altLang="ko-KR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DD1E5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종합적인 의사결정 지원</a:t>
            </a:r>
            <a:endParaRPr lang="en-US" altLang="ko-KR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및 중앙관리체계 구축</a:t>
            </a:r>
            <a:endParaRPr lang="en-US" altLang="ko-KR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F0E3731-E087-45BA-BFCD-8D0A03F5AB32}"/>
              </a:ext>
            </a:extLst>
          </p:cNvPr>
          <p:cNvSpPr/>
          <p:nvPr/>
        </p:nvSpPr>
        <p:spPr>
          <a:xfrm>
            <a:off x="5239669" y="2766189"/>
            <a:ext cx="1712648" cy="9446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en-US" altLang="ko-KR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GIS, CCTV </a:t>
            </a: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영상을</a:t>
            </a:r>
            <a:endParaRPr lang="en-US" altLang="ko-KR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DD1E5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통한 </a:t>
            </a: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 현장상황</a:t>
            </a:r>
            <a:endParaRPr lang="en-US" altLang="ko-KR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모니터링 지원</a:t>
            </a:r>
            <a:endParaRPr lang="en-US" altLang="ko-KR" spc="-20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B8BA684-558C-4E19-AC66-00B17B527F0B}"/>
              </a:ext>
            </a:extLst>
          </p:cNvPr>
          <p:cNvSpPr/>
          <p:nvPr/>
        </p:nvSpPr>
        <p:spPr>
          <a:xfrm>
            <a:off x="8696851" y="2766189"/>
            <a:ext cx="2189702" cy="9446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 dirty="0" err="1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원격제어단말</a:t>
            </a:r>
            <a:r>
              <a:rPr lang="en-US" altLang="ko-KR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CCTV</a:t>
            </a:r>
            <a:r>
              <a:rPr lang="ko-KR" altLang="en-US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ADD1E5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를 통한</a:t>
            </a:r>
            <a:endParaRPr lang="en-US" altLang="ko-KR" spc="-2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rgbClr val="ADD1E5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 계측 데이터</a:t>
            </a:r>
            <a:r>
              <a:rPr lang="en-US" altLang="ko-KR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ko-KR" altLang="en-US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수집 및 </a:t>
            </a:r>
            <a:r>
              <a:rPr lang="en-US" altLang="ko-KR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</a:p>
          <a:p>
            <a:pPr algn="ctr">
              <a:lnSpc>
                <a:spcPts val="2500"/>
              </a:lnSpc>
              <a:tabLst>
                <a:tab pos="895350" algn="l"/>
              </a:tabLst>
            </a:pPr>
            <a:r>
              <a:rPr lang="ko-KR" altLang="en-US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장치의 제어 지원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D58FF64-FC3F-4AC0-8580-B25690CD036A}"/>
              </a:ext>
            </a:extLst>
          </p:cNvPr>
          <p:cNvSpPr/>
          <p:nvPr/>
        </p:nvSpPr>
        <p:spPr>
          <a:xfrm>
            <a:off x="1" y="5485709"/>
            <a:ext cx="12191998" cy="1372291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100000">
                <a:schemeClr val="tx1"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8F8DBEC3-43C1-47F6-9EE3-553B64CE8ACE}"/>
              </a:ext>
            </a:extLst>
          </p:cNvPr>
          <p:cNvSpPr/>
          <p:nvPr/>
        </p:nvSpPr>
        <p:spPr>
          <a:xfrm>
            <a:off x="4488670" y="5923548"/>
            <a:ext cx="3214663" cy="4966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lnSpc>
                <a:spcPts val="4000"/>
              </a:lnSpc>
              <a:tabLst>
                <a:tab pos="895350" algn="l"/>
              </a:tabLst>
            </a:pPr>
            <a:r>
              <a:rPr lang="ko-KR" altLang="en-US" sz="32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가장 </a:t>
            </a:r>
            <a:r>
              <a:rPr lang="ko-KR" altLang="en-US" sz="32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혁신적인 솔루션</a:t>
            </a:r>
            <a:endParaRPr lang="en-US" altLang="ko-KR" sz="3200" spc="-17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latin typeface="KoPub돋움체 Bold" panose="02020603020101020101" pitchFamily="18" charset="-127"/>
              <a:ea typeface="KoPub돋움체 Bold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0134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그룹 80">
            <a:extLst>
              <a:ext uri="{FF2B5EF4-FFF2-40B4-BE49-F238E27FC236}">
                <a16:creationId xmlns:a16="http://schemas.microsoft.com/office/drawing/2014/main" id="{D5BD8A7D-33BE-4BF7-BC4B-CBBF61289B6D}"/>
              </a:ext>
            </a:extLst>
          </p:cNvPr>
          <p:cNvGrpSpPr/>
          <p:nvPr/>
        </p:nvGrpSpPr>
        <p:grpSpPr>
          <a:xfrm>
            <a:off x="0" y="320617"/>
            <a:ext cx="12193200" cy="6537384"/>
            <a:chOff x="0" y="320617"/>
            <a:chExt cx="12193200" cy="6537384"/>
          </a:xfrm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172693D8-AF8A-4782-9589-969CE256A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34" r="29279" b="9061"/>
            <a:stretch/>
          </p:blipFill>
          <p:spPr>
            <a:xfrm>
              <a:off x="1" y="320617"/>
              <a:ext cx="6095999" cy="6537384"/>
            </a:xfrm>
            <a:prstGeom prst="rect">
              <a:avLst/>
            </a:prstGeom>
          </p:spPr>
        </p:pic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E0D9263B-AF1E-4EAE-A286-A40CAA443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931"/>
            <a:stretch/>
          </p:blipFill>
          <p:spPr>
            <a:xfrm>
              <a:off x="0" y="3441291"/>
              <a:ext cx="12193200" cy="3416709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8A154CA-273B-4C92-8841-6C96E51BA448}"/>
              </a:ext>
            </a:extLst>
          </p:cNvPr>
          <p:cNvGrpSpPr/>
          <p:nvPr/>
        </p:nvGrpSpPr>
        <p:grpSpPr>
          <a:xfrm>
            <a:off x="751723" y="666566"/>
            <a:ext cx="10701423" cy="6103220"/>
            <a:chOff x="751723" y="608510"/>
            <a:chExt cx="10701423" cy="6103220"/>
          </a:xfrm>
        </p:grpSpPr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EB03ED0A-5E98-43D5-B8CE-3193F0C81EA5}"/>
                </a:ext>
              </a:extLst>
            </p:cNvPr>
            <p:cNvSpPr/>
            <p:nvPr/>
          </p:nvSpPr>
          <p:spPr>
            <a:xfrm flipH="1">
              <a:off x="8887711" y="2760211"/>
              <a:ext cx="2342016" cy="100380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2000"/>
                </a:lnSpc>
                <a:tabLst>
                  <a:tab pos="895350" algn="l"/>
                </a:tabLst>
              </a:pPr>
              <a:r>
                <a:rPr lang="en-US" altLang="ko-KR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GIS, CCTV, </a:t>
              </a:r>
              <a:r>
                <a:rPr lang="ko-KR" altLang="en-US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원격제어장치를 통해 </a:t>
              </a:r>
              <a:endParaRPr lang="en-US" altLang="ko-KR" sz="1200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93C46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  <a:p>
              <a:pPr>
                <a:lnSpc>
                  <a:spcPts val="2000"/>
                </a:lnSpc>
                <a:tabLst>
                  <a:tab pos="895350" algn="l"/>
                </a:tabLst>
              </a:pPr>
              <a:r>
                <a:rPr lang="ko-KR" altLang="en-US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실시간 현장상황을</a:t>
              </a:r>
              <a:r>
                <a:rPr lang="en-US" altLang="ko-KR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  <a:r>
                <a:rPr lang="ko-KR" altLang="en-US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파악하고</a:t>
              </a:r>
              <a:r>
                <a:rPr lang="en-US" altLang="ko-KR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, </a:t>
              </a:r>
              <a:r>
                <a:rPr lang="ko-KR" altLang="en-US" sz="1200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조작 제어 및 의사결정을 지원하는 </a:t>
              </a:r>
              <a:r>
                <a:rPr lang="ko-KR" altLang="en-US" sz="1200" b="1" spc="-8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393C46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빅데이터 기반  통합제어 솔루션</a:t>
              </a:r>
              <a:endParaRPr lang="en-US" altLang="ko-KR" sz="1200" b="1" spc="-8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393C46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2EE1A4EC-4949-4DB0-9F49-1B0904CAEE31}"/>
                </a:ext>
              </a:extLst>
            </p:cNvPr>
            <p:cNvGrpSpPr/>
            <p:nvPr/>
          </p:nvGrpSpPr>
          <p:grpSpPr>
            <a:xfrm>
              <a:off x="751723" y="1603875"/>
              <a:ext cx="10205954" cy="4924333"/>
              <a:chOff x="993023" y="1603875"/>
              <a:chExt cx="10205954" cy="4924333"/>
            </a:xfrm>
          </p:grpSpPr>
          <p:pic>
            <p:nvPicPr>
              <p:cNvPr id="77" name="그림 76">
                <a:extLst>
                  <a:ext uri="{FF2B5EF4-FFF2-40B4-BE49-F238E27FC236}">
                    <a16:creationId xmlns:a16="http://schemas.microsoft.com/office/drawing/2014/main" id="{ECF793BA-681A-4567-B083-7921DD09D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3023" y="3681730"/>
                <a:ext cx="3995247" cy="2730342"/>
              </a:xfrm>
              <a:prstGeom prst="rect">
                <a:avLst/>
              </a:prstGeom>
            </p:spPr>
          </p:pic>
          <p:pic>
            <p:nvPicPr>
              <p:cNvPr id="99" name="그림 98">
                <a:extLst>
                  <a:ext uri="{FF2B5EF4-FFF2-40B4-BE49-F238E27FC236}">
                    <a16:creationId xmlns:a16="http://schemas.microsoft.com/office/drawing/2014/main" id="{2C663AD8-394F-4AEE-BF9B-E51A69E77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2511" y="1603875"/>
                <a:ext cx="5473044" cy="4924333"/>
              </a:xfrm>
              <a:prstGeom prst="rect">
                <a:avLst/>
              </a:prstGeom>
            </p:spPr>
          </p:pic>
          <p:grpSp>
            <p:nvGrpSpPr>
              <p:cNvPr id="3" name="그룹 2">
                <a:extLst>
                  <a:ext uri="{FF2B5EF4-FFF2-40B4-BE49-F238E27FC236}">
                    <a16:creationId xmlns:a16="http://schemas.microsoft.com/office/drawing/2014/main" id="{948D95E0-3E6A-4306-A4BA-687F0759C128}"/>
                  </a:ext>
                </a:extLst>
              </p:cNvPr>
              <p:cNvGrpSpPr/>
              <p:nvPr/>
            </p:nvGrpSpPr>
            <p:grpSpPr>
              <a:xfrm>
                <a:off x="7689796" y="3859577"/>
                <a:ext cx="3509181" cy="2524699"/>
                <a:chOff x="7826738" y="3859577"/>
                <a:chExt cx="3509181" cy="2524699"/>
              </a:xfrm>
            </p:grpSpPr>
            <p:pic>
              <p:nvPicPr>
                <p:cNvPr id="104" name="그림 103">
                  <a:extLst>
                    <a:ext uri="{FF2B5EF4-FFF2-40B4-BE49-F238E27FC236}">
                      <a16:creationId xmlns:a16="http://schemas.microsoft.com/office/drawing/2014/main" id="{FF88287D-F9CD-44C9-A343-A698873D3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26092" y="3859577"/>
                  <a:ext cx="1309827" cy="2524699"/>
                </a:xfrm>
                <a:prstGeom prst="rect">
                  <a:avLst/>
                </a:prstGeom>
              </p:spPr>
            </p:pic>
            <p:pic>
              <p:nvPicPr>
                <p:cNvPr id="105" name="그림 104">
                  <a:extLst>
                    <a:ext uri="{FF2B5EF4-FFF2-40B4-BE49-F238E27FC236}">
                      <a16:creationId xmlns:a16="http://schemas.microsoft.com/office/drawing/2014/main" id="{4683D396-D365-4CBC-A6BF-441BDEDF9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26415" y="3859577"/>
                  <a:ext cx="1309827" cy="2524699"/>
                </a:xfrm>
                <a:prstGeom prst="rect">
                  <a:avLst/>
                </a:prstGeom>
              </p:spPr>
            </p:pic>
            <p:pic>
              <p:nvPicPr>
                <p:cNvPr id="106" name="그림 105">
                  <a:extLst>
                    <a:ext uri="{FF2B5EF4-FFF2-40B4-BE49-F238E27FC236}">
                      <a16:creationId xmlns:a16="http://schemas.microsoft.com/office/drawing/2014/main" id="{7A611FBE-BB9F-48BA-B6A5-0137AD7ED3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26738" y="3859577"/>
                  <a:ext cx="1309827" cy="2524699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그래픽 7">
              <a:extLst>
                <a:ext uri="{FF2B5EF4-FFF2-40B4-BE49-F238E27FC236}">
                  <a16:creationId xmlns:a16="http://schemas.microsoft.com/office/drawing/2014/main" id="{A08FAB91-CBDC-4454-BA34-488B9FAA8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752367" y="608510"/>
              <a:ext cx="2687266" cy="1079500"/>
            </a:xfrm>
            <a:prstGeom prst="rect">
              <a:avLst/>
            </a:prstGeom>
          </p:spPr>
        </p:pic>
        <p:pic>
          <p:nvPicPr>
            <p:cNvPr id="85" name="그림 84">
              <a:extLst>
                <a:ext uri="{FF2B5EF4-FFF2-40B4-BE49-F238E27FC236}">
                  <a16:creationId xmlns:a16="http://schemas.microsoft.com/office/drawing/2014/main" id="{931E47BF-094C-4D83-8C0B-6E00402361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24" t="23040" b="42802"/>
            <a:stretch/>
          </p:blipFill>
          <p:spPr>
            <a:xfrm flipH="1">
              <a:off x="10329776" y="5242542"/>
              <a:ext cx="1123370" cy="1469188"/>
            </a:xfrm>
            <a:prstGeom prst="rect">
              <a:avLst/>
            </a:prstGeom>
          </p:spPr>
        </p:pic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157D6C63-0888-1C3D-3F90-1B89004240AB}"/>
              </a:ext>
            </a:extLst>
          </p:cNvPr>
          <p:cNvSpPr/>
          <p:nvPr/>
        </p:nvSpPr>
        <p:spPr>
          <a:xfrm>
            <a:off x="4500717" y="1412000"/>
            <a:ext cx="3190567" cy="381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7AA78D-C668-4A70-8B1B-044E64955C40}"/>
              </a:ext>
            </a:extLst>
          </p:cNvPr>
          <p:cNvSpPr txBox="1"/>
          <p:nvPr/>
        </p:nvSpPr>
        <p:spPr>
          <a:xfrm>
            <a:off x="4625131" y="1477265"/>
            <a:ext cx="3449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95350" algn="l"/>
              </a:tabLst>
            </a:pPr>
            <a:r>
              <a:rPr lang="ko-KR" altLang="en-US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영상</a:t>
            </a:r>
            <a:r>
              <a:rPr lang="en-US" altLang="ko-KR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계측</a:t>
            </a:r>
            <a:r>
              <a:rPr lang="en-US" altLang="ko-KR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/</a:t>
            </a:r>
            <a:r>
              <a:rPr lang="ko-KR" altLang="en-US" sz="18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제어</a:t>
            </a:r>
            <a:r>
              <a:rPr lang="en-US" altLang="ko-KR" sz="18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8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장치</a:t>
            </a:r>
            <a:r>
              <a:rPr lang="en-US" altLang="ko-KR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800" spc="-17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통합 </a:t>
            </a:r>
            <a:r>
              <a:rPr lang="ko-KR" altLang="en-US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운영</a:t>
            </a:r>
            <a:r>
              <a:rPr lang="en-US" altLang="ko-KR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 </a:t>
            </a:r>
            <a:r>
              <a:rPr lang="ko-KR" altLang="en-US" sz="1800" spc="-17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</a:rPr>
              <a:t>플랫폼</a:t>
            </a:r>
          </a:p>
        </p:txBody>
      </p:sp>
    </p:spTree>
    <p:extLst>
      <p:ext uri="{BB962C8B-B14F-4D97-AF65-F5344CB8AC3E}">
        <p14:creationId xmlns:p14="http://schemas.microsoft.com/office/powerpoint/2010/main" val="298275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>
            <a:extLst>
              <a:ext uri="{FF2B5EF4-FFF2-40B4-BE49-F238E27FC236}">
                <a16:creationId xmlns:a16="http://schemas.microsoft.com/office/drawing/2014/main" id="{182B8791-755C-4BFB-9D9D-8F49BE3BF2FE}"/>
              </a:ext>
            </a:extLst>
          </p:cNvPr>
          <p:cNvGrpSpPr/>
          <p:nvPr/>
        </p:nvGrpSpPr>
        <p:grpSpPr>
          <a:xfrm>
            <a:off x="341192" y="510082"/>
            <a:ext cx="5567336" cy="741750"/>
            <a:chOff x="428276" y="455106"/>
            <a:chExt cx="5567336" cy="741750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73DC167-1EB4-4CEA-BFF7-B104BA7D65B1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01</a:t>
              </a:r>
              <a:endParaRPr lang="ko-KR" altLang="en-US" sz="6600" spc="-40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E9841F29-9C92-4667-8D10-C0D25BE90A78}"/>
                </a:ext>
              </a:extLst>
            </p:cNvPr>
            <p:cNvGrpSpPr/>
            <p:nvPr/>
          </p:nvGrpSpPr>
          <p:grpSpPr>
            <a:xfrm>
              <a:off x="1632551" y="455106"/>
              <a:ext cx="4363061" cy="741750"/>
              <a:chOff x="1632551" y="455106"/>
              <a:chExt cx="4363061" cy="741750"/>
            </a:xfrm>
          </p:grpSpPr>
          <p:sp>
            <p:nvSpPr>
              <p:cNvPr id="2" name="직사각형 1">
                <a:extLst>
                  <a:ext uri="{FF2B5EF4-FFF2-40B4-BE49-F238E27FC236}">
                    <a16:creationId xmlns:a16="http://schemas.microsoft.com/office/drawing/2014/main" id="{97BF24C3-7272-49E0-B9EA-F447FD3CA831}"/>
                  </a:ext>
                </a:extLst>
              </p:cNvPr>
              <p:cNvSpPr/>
              <p:nvPr/>
            </p:nvSpPr>
            <p:spPr>
              <a:xfrm flipH="1">
                <a:off x="1684439" y="455106"/>
                <a:ext cx="4311173" cy="184666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>
                  <a:tabLst>
                    <a:tab pos="895350" algn="l"/>
                  </a:tabLst>
                </a:pPr>
                <a:r>
                  <a:rPr lang="en-US" altLang="ko-KR" sz="1200" spc="-100" dirty="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bg1">
                        <a:lumMod val="50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</a:rPr>
                  <a:t>ASTER PLATFORM</a:t>
                </a:r>
                <a:endParaRPr lang="en-US" altLang="ko-KR" sz="1200" b="1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endParaRPr>
              </a:p>
            </p:txBody>
          </p:sp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57818CCC-C708-4356-B5A9-9AC6829D735A}"/>
                  </a:ext>
                </a:extLst>
              </p:cNvPr>
              <p:cNvSpPr/>
              <p:nvPr/>
            </p:nvSpPr>
            <p:spPr>
              <a:xfrm flipH="1">
                <a:off x="1632551" y="642858"/>
                <a:ext cx="4311173" cy="553998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/>
              <a:p>
                <a:pPr>
                  <a:tabLst>
                    <a:tab pos="895350" algn="l"/>
                  </a:tabLst>
                </a:pPr>
                <a:r>
                  <a:rPr lang="ko-KR" altLang="en-US" sz="3600" b="1" spc="-200">
                    <a:ln>
                      <a:solidFill>
                        <a:schemeClr val="bg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시스템 구성도</a:t>
                </a:r>
                <a:endPara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</p:grp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A7AA3B0B-E512-453E-9EEB-FC64C08C7093}"/>
              </a:ext>
            </a:extLst>
          </p:cNvPr>
          <p:cNvCxnSpPr>
            <a:cxnSpLocks/>
          </p:cNvCxnSpPr>
          <p:nvPr/>
        </p:nvCxnSpPr>
        <p:spPr>
          <a:xfrm>
            <a:off x="585289" y="1373626"/>
            <a:ext cx="1109027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09E3CC7D-6A90-4A02-9161-1C42731EB6E5}"/>
              </a:ext>
            </a:extLst>
          </p:cNvPr>
          <p:cNvCxnSpPr>
            <a:cxnSpLocks/>
          </p:cNvCxnSpPr>
          <p:nvPr/>
        </p:nvCxnSpPr>
        <p:spPr>
          <a:xfrm>
            <a:off x="550863" y="1373626"/>
            <a:ext cx="792000" cy="0"/>
          </a:xfrm>
          <a:prstGeom prst="line">
            <a:avLst/>
          </a:prstGeom>
          <a:ln w="38100">
            <a:solidFill>
              <a:srgbClr val="288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사각형: 모서리가 접힌 도형 59">
            <a:extLst>
              <a:ext uri="{FF2B5EF4-FFF2-40B4-BE49-F238E27FC236}">
                <a16:creationId xmlns:a16="http://schemas.microsoft.com/office/drawing/2014/main" id="{3494665E-2549-474E-8693-5AB8098C2710}"/>
              </a:ext>
            </a:extLst>
          </p:cNvPr>
          <p:cNvSpPr/>
          <p:nvPr/>
        </p:nvSpPr>
        <p:spPr>
          <a:xfrm>
            <a:off x="8887003" y="1976224"/>
            <a:ext cx="2797956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55" name="사각형: 모서리가 접힌 도형 54">
            <a:extLst>
              <a:ext uri="{FF2B5EF4-FFF2-40B4-BE49-F238E27FC236}">
                <a16:creationId xmlns:a16="http://schemas.microsoft.com/office/drawing/2014/main" id="{50ED7F08-3FA0-4132-91F4-94DE689DA46C}"/>
              </a:ext>
            </a:extLst>
          </p:cNvPr>
          <p:cNvSpPr/>
          <p:nvPr/>
        </p:nvSpPr>
        <p:spPr>
          <a:xfrm>
            <a:off x="92662" y="1965960"/>
            <a:ext cx="4606339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DEDEDE"/>
              </a:gs>
              <a:gs pos="100000">
                <a:srgbClr val="DEDEDE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57" name="사각형: 둥근 위쪽 모서리 56">
            <a:extLst>
              <a:ext uri="{FF2B5EF4-FFF2-40B4-BE49-F238E27FC236}">
                <a16:creationId xmlns:a16="http://schemas.microsoft.com/office/drawing/2014/main" id="{9D49CDDD-4609-4DFC-BB7A-C4964D0F5EBE}"/>
              </a:ext>
            </a:extLst>
          </p:cNvPr>
          <p:cNvSpPr/>
          <p:nvPr/>
        </p:nvSpPr>
        <p:spPr>
          <a:xfrm>
            <a:off x="557614" y="1736725"/>
            <a:ext cx="3717156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545454"/>
              </a:gs>
              <a:gs pos="25000">
                <a:srgbClr val="40404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계측 및 제어 </a:t>
            </a:r>
          </a:p>
        </p:txBody>
      </p:sp>
      <p:sp>
        <p:nvSpPr>
          <p:cNvPr id="63" name="사각형: 둥근 위쪽 모서리 62">
            <a:extLst>
              <a:ext uri="{FF2B5EF4-FFF2-40B4-BE49-F238E27FC236}">
                <a16:creationId xmlns:a16="http://schemas.microsoft.com/office/drawing/2014/main" id="{678BBB70-89A8-4B1E-8F93-E38A5FF246BC}"/>
              </a:ext>
            </a:extLst>
          </p:cNvPr>
          <p:cNvSpPr/>
          <p:nvPr/>
        </p:nvSpPr>
        <p:spPr>
          <a:xfrm>
            <a:off x="9039760" y="1736725"/>
            <a:ext cx="240480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/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스마트 관리시스템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C0E839FB-89B7-4BAA-84C4-4AF4B4B60F20}"/>
              </a:ext>
            </a:extLst>
          </p:cNvPr>
          <p:cNvSpPr/>
          <p:nvPr/>
        </p:nvSpPr>
        <p:spPr>
          <a:xfrm>
            <a:off x="235381" y="2685189"/>
            <a:ext cx="1162318" cy="12537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사각형: 둥근 위쪽 모서리 84">
            <a:extLst>
              <a:ext uri="{FF2B5EF4-FFF2-40B4-BE49-F238E27FC236}">
                <a16:creationId xmlns:a16="http://schemas.microsoft.com/office/drawing/2014/main" id="{1466B073-950E-4A64-A666-00BCCCE9493D}"/>
              </a:ext>
            </a:extLst>
          </p:cNvPr>
          <p:cNvSpPr/>
          <p:nvPr/>
        </p:nvSpPr>
        <p:spPr>
          <a:xfrm>
            <a:off x="235381" y="2395587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수문 </a:t>
            </a:r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#1 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42E2D470-AEF9-48E9-AE53-FE32F502E28E}"/>
              </a:ext>
            </a:extLst>
          </p:cNvPr>
          <p:cNvSpPr/>
          <p:nvPr/>
        </p:nvSpPr>
        <p:spPr>
          <a:xfrm>
            <a:off x="1512800" y="2685189"/>
            <a:ext cx="1162318" cy="12537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사각형: 둥근 위쪽 모서리 89">
            <a:extLst>
              <a:ext uri="{FF2B5EF4-FFF2-40B4-BE49-F238E27FC236}">
                <a16:creationId xmlns:a16="http://schemas.microsoft.com/office/drawing/2014/main" id="{C2560FA2-5720-42D4-B0A7-90B40AE1B7C1}"/>
              </a:ext>
            </a:extLst>
          </p:cNvPr>
          <p:cNvSpPr/>
          <p:nvPr/>
        </p:nvSpPr>
        <p:spPr>
          <a:xfrm>
            <a:off x="1512800" y="2395587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제진기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7FD947B1-7DC6-4C00-BB2C-0CEE48FA32BE}"/>
              </a:ext>
            </a:extLst>
          </p:cNvPr>
          <p:cNvSpPr/>
          <p:nvPr/>
        </p:nvSpPr>
        <p:spPr>
          <a:xfrm>
            <a:off x="2790219" y="2685189"/>
            <a:ext cx="1162318" cy="12537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사각형: 둥근 위쪽 모서리 92">
            <a:extLst>
              <a:ext uri="{FF2B5EF4-FFF2-40B4-BE49-F238E27FC236}">
                <a16:creationId xmlns:a16="http://schemas.microsoft.com/office/drawing/2014/main" id="{CFB5AE18-A0A7-4D8F-8EDE-E7D3112AFF48}"/>
              </a:ext>
            </a:extLst>
          </p:cNvPr>
          <p:cNvSpPr/>
          <p:nvPr/>
        </p:nvSpPr>
        <p:spPr>
          <a:xfrm>
            <a:off x="2790219" y="2395587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배수펌프</a:t>
            </a:r>
          </a:p>
        </p:txBody>
      </p:sp>
      <p:sp>
        <p:nvSpPr>
          <p:cNvPr id="59" name="사각형: 모서리가 접힌 도형 58">
            <a:extLst>
              <a:ext uri="{FF2B5EF4-FFF2-40B4-BE49-F238E27FC236}">
                <a16:creationId xmlns:a16="http://schemas.microsoft.com/office/drawing/2014/main" id="{9A534DBD-2993-407E-9397-69CCD8D5B1FE}"/>
              </a:ext>
            </a:extLst>
          </p:cNvPr>
          <p:cNvSpPr/>
          <p:nvPr/>
        </p:nvSpPr>
        <p:spPr>
          <a:xfrm>
            <a:off x="4794900" y="1965960"/>
            <a:ext cx="2797956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62" name="사각형: 둥근 위쪽 모서리 61">
            <a:extLst>
              <a:ext uri="{FF2B5EF4-FFF2-40B4-BE49-F238E27FC236}">
                <a16:creationId xmlns:a16="http://schemas.microsoft.com/office/drawing/2014/main" id="{93E376F8-1DF7-4D88-AA9A-FC6930E9B4AC}"/>
              </a:ext>
            </a:extLst>
          </p:cNvPr>
          <p:cNvSpPr/>
          <p:nvPr/>
        </p:nvSpPr>
        <p:spPr>
          <a:xfrm>
            <a:off x="4895194" y="1736725"/>
            <a:ext cx="240574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원격 단말장치</a:t>
            </a:r>
          </a:p>
        </p:txBody>
      </p:sp>
      <p:sp>
        <p:nvSpPr>
          <p:cNvPr id="129" name="사각형: 둥근 모서리 128">
            <a:extLst>
              <a:ext uri="{FF2B5EF4-FFF2-40B4-BE49-F238E27FC236}">
                <a16:creationId xmlns:a16="http://schemas.microsoft.com/office/drawing/2014/main" id="{1D5522CA-4400-460A-BDA5-E33BBCDCFA66}"/>
              </a:ext>
            </a:extLst>
          </p:cNvPr>
          <p:cNvSpPr/>
          <p:nvPr/>
        </p:nvSpPr>
        <p:spPr>
          <a:xfrm>
            <a:off x="4304785" y="4395345"/>
            <a:ext cx="961632" cy="1030965"/>
          </a:xfrm>
          <a:prstGeom prst="roundRect">
            <a:avLst>
              <a:gd name="adj" fmla="val 610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계측 센서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N1…N#</a:t>
            </a:r>
          </a:p>
        </p:txBody>
      </p:sp>
      <p:sp>
        <p:nvSpPr>
          <p:cNvPr id="130" name="사각형: 둥근 모서리 129">
            <a:extLst>
              <a:ext uri="{FF2B5EF4-FFF2-40B4-BE49-F238E27FC236}">
                <a16:creationId xmlns:a16="http://schemas.microsoft.com/office/drawing/2014/main" id="{5A1A3F69-A995-490E-8F3E-1B7879C6925B}"/>
              </a:ext>
            </a:extLst>
          </p:cNvPr>
          <p:cNvSpPr/>
          <p:nvPr/>
        </p:nvSpPr>
        <p:spPr>
          <a:xfrm>
            <a:off x="4316112" y="2772047"/>
            <a:ext cx="961632" cy="103096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엑츄에이터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N1…N#</a:t>
            </a:r>
          </a:p>
        </p:txBody>
      </p:sp>
      <p:sp>
        <p:nvSpPr>
          <p:cNvPr id="131" name="사각형: 둥근 모서리 130">
            <a:extLst>
              <a:ext uri="{FF2B5EF4-FFF2-40B4-BE49-F238E27FC236}">
                <a16:creationId xmlns:a16="http://schemas.microsoft.com/office/drawing/2014/main" id="{BCB5D560-386C-40D1-AB99-91530D45C599}"/>
              </a:ext>
            </a:extLst>
          </p:cNvPr>
          <p:cNvSpPr/>
          <p:nvPr/>
        </p:nvSpPr>
        <p:spPr>
          <a:xfrm>
            <a:off x="312558" y="6049287"/>
            <a:ext cx="5130299" cy="321722"/>
          </a:xfrm>
          <a:prstGeom prst="roundRect">
            <a:avLst>
              <a:gd name="adj" fmla="val 6102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39" name="사각형: 둥근 모서리 138">
            <a:extLst>
              <a:ext uri="{FF2B5EF4-FFF2-40B4-BE49-F238E27FC236}">
                <a16:creationId xmlns:a16="http://schemas.microsoft.com/office/drawing/2014/main" id="{0A4AC7ED-15F1-4E89-8897-D1BC4E484830}"/>
              </a:ext>
            </a:extLst>
          </p:cNvPr>
          <p:cNvSpPr/>
          <p:nvPr/>
        </p:nvSpPr>
        <p:spPr>
          <a:xfrm>
            <a:off x="5750181" y="2907780"/>
            <a:ext cx="961632" cy="2199436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2C87F812-4334-4E09-B108-CE0AD1599FE7}"/>
              </a:ext>
            </a:extLst>
          </p:cNvPr>
          <p:cNvSpPr/>
          <p:nvPr/>
        </p:nvSpPr>
        <p:spPr>
          <a:xfrm>
            <a:off x="9063192" y="5272604"/>
            <a:ext cx="1006664" cy="103096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NVR</a:t>
            </a:r>
            <a:endParaRPr lang="ko-KR" altLang="en-US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43" name="사각형: 둥근 모서리 142">
            <a:extLst>
              <a:ext uri="{FF2B5EF4-FFF2-40B4-BE49-F238E27FC236}">
                <a16:creationId xmlns:a16="http://schemas.microsoft.com/office/drawing/2014/main" id="{9298AEE4-D68F-4CCA-A0A2-92AEC1C477CB}"/>
              </a:ext>
            </a:extLst>
          </p:cNvPr>
          <p:cNvSpPr/>
          <p:nvPr/>
        </p:nvSpPr>
        <p:spPr>
          <a:xfrm>
            <a:off x="9039760" y="2516197"/>
            <a:ext cx="1030096" cy="2425382"/>
          </a:xfrm>
          <a:prstGeom prst="roundRect">
            <a:avLst>
              <a:gd name="adj" fmla="val 4339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en-US" altLang="ko-KR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ASTER</a:t>
            </a: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 서버</a:t>
            </a:r>
          </a:p>
        </p:txBody>
      </p:sp>
      <p:sp>
        <p:nvSpPr>
          <p:cNvPr id="144" name="사각형: 둥근 모서리 143">
            <a:extLst>
              <a:ext uri="{FF2B5EF4-FFF2-40B4-BE49-F238E27FC236}">
                <a16:creationId xmlns:a16="http://schemas.microsoft.com/office/drawing/2014/main" id="{E573EADF-44AB-4161-BF62-19E3488DAB88}"/>
              </a:ext>
            </a:extLst>
          </p:cNvPr>
          <p:cNvSpPr/>
          <p:nvPr/>
        </p:nvSpPr>
        <p:spPr>
          <a:xfrm>
            <a:off x="10502105" y="2506759"/>
            <a:ext cx="1356261" cy="1453175"/>
          </a:xfrm>
          <a:prstGeom prst="roundRect">
            <a:avLst>
              <a:gd name="adj" fmla="val 4926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en-US" altLang="ko-KR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ASTER</a:t>
            </a: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 운영 </a:t>
            </a:r>
            <a:r>
              <a:rPr lang="en-US" altLang="ko-KR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#1</a:t>
            </a:r>
            <a:endParaRPr lang="ko-KR" altLang="en-US" sz="14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cxnSp>
        <p:nvCxnSpPr>
          <p:cNvPr id="148" name="직선 화살표 연결선 147">
            <a:extLst>
              <a:ext uri="{FF2B5EF4-FFF2-40B4-BE49-F238E27FC236}">
                <a16:creationId xmlns:a16="http://schemas.microsoft.com/office/drawing/2014/main" id="{64CBA1BF-6A91-480C-8576-58C01DA27C9D}"/>
              </a:ext>
            </a:extLst>
          </p:cNvPr>
          <p:cNvCxnSpPr/>
          <p:nvPr/>
        </p:nvCxnSpPr>
        <p:spPr>
          <a:xfrm>
            <a:off x="5287088" y="3423263"/>
            <a:ext cx="64800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직선 화살표 연결선 148">
            <a:extLst>
              <a:ext uri="{FF2B5EF4-FFF2-40B4-BE49-F238E27FC236}">
                <a16:creationId xmlns:a16="http://schemas.microsoft.com/office/drawing/2014/main" id="{4A1D6292-8A6F-4C7E-B3E0-0769D462D8A2}"/>
              </a:ext>
            </a:extLst>
          </p:cNvPr>
          <p:cNvCxnSpPr>
            <a:cxnSpLocks/>
          </p:cNvCxnSpPr>
          <p:nvPr/>
        </p:nvCxnSpPr>
        <p:spPr>
          <a:xfrm flipV="1">
            <a:off x="5287088" y="4591734"/>
            <a:ext cx="648000" cy="1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직선 화살표 연결선 151">
            <a:extLst>
              <a:ext uri="{FF2B5EF4-FFF2-40B4-BE49-F238E27FC236}">
                <a16:creationId xmlns:a16="http://schemas.microsoft.com/office/drawing/2014/main" id="{FF607DCA-C689-4542-8DB4-2DF90E4D907C}"/>
              </a:ext>
            </a:extLst>
          </p:cNvPr>
          <p:cNvCxnSpPr>
            <a:cxnSpLocks/>
          </p:cNvCxnSpPr>
          <p:nvPr/>
        </p:nvCxnSpPr>
        <p:spPr>
          <a:xfrm flipV="1">
            <a:off x="7556918" y="3442785"/>
            <a:ext cx="1482842" cy="2445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직선 화살표 연결선 156">
            <a:extLst>
              <a:ext uri="{FF2B5EF4-FFF2-40B4-BE49-F238E27FC236}">
                <a16:creationId xmlns:a16="http://schemas.microsoft.com/office/drawing/2014/main" id="{CF8CF94E-65F0-4E5C-A1EE-02940D0C57DD}"/>
              </a:ext>
            </a:extLst>
          </p:cNvPr>
          <p:cNvCxnSpPr>
            <a:cxnSpLocks/>
          </p:cNvCxnSpPr>
          <p:nvPr/>
        </p:nvCxnSpPr>
        <p:spPr>
          <a:xfrm flipV="1">
            <a:off x="3128809" y="6085459"/>
            <a:ext cx="5849793" cy="9675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" name="그래픽 166">
            <a:extLst>
              <a:ext uri="{FF2B5EF4-FFF2-40B4-BE49-F238E27FC236}">
                <a16:creationId xmlns:a16="http://schemas.microsoft.com/office/drawing/2014/main" id="{F295551B-86CE-4C00-AF7E-DEA563800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16442" y="4474060"/>
            <a:ext cx="338318" cy="290343"/>
          </a:xfrm>
          <a:prstGeom prst="rect">
            <a:avLst/>
          </a:prstGeom>
        </p:spPr>
      </p:pic>
      <p:pic>
        <p:nvPicPr>
          <p:cNvPr id="169" name="그래픽 168">
            <a:extLst>
              <a:ext uri="{FF2B5EF4-FFF2-40B4-BE49-F238E27FC236}">
                <a16:creationId xmlns:a16="http://schemas.microsoft.com/office/drawing/2014/main" id="{977D09C2-34DF-4D49-83EC-E6D7D9514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9027" y="2871384"/>
            <a:ext cx="415802" cy="275592"/>
          </a:xfrm>
          <a:prstGeom prst="rect">
            <a:avLst/>
          </a:prstGeom>
        </p:spPr>
      </p:pic>
      <p:pic>
        <p:nvPicPr>
          <p:cNvPr id="171" name="그래픽 170">
            <a:extLst>
              <a:ext uri="{FF2B5EF4-FFF2-40B4-BE49-F238E27FC236}">
                <a16:creationId xmlns:a16="http://schemas.microsoft.com/office/drawing/2014/main" id="{53A3D452-8AFB-4800-9940-CF32F539A0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700517" y="6006269"/>
            <a:ext cx="340197" cy="291600"/>
          </a:xfrm>
          <a:prstGeom prst="rect">
            <a:avLst/>
          </a:prstGeom>
        </p:spPr>
      </p:pic>
      <p:sp>
        <p:nvSpPr>
          <p:cNvPr id="172" name="TextBox 171">
            <a:extLst>
              <a:ext uri="{FF2B5EF4-FFF2-40B4-BE49-F238E27FC236}">
                <a16:creationId xmlns:a16="http://schemas.microsoft.com/office/drawing/2014/main" id="{D34BD0F1-83A5-42C0-8DFF-8775B563416D}"/>
              </a:ext>
            </a:extLst>
          </p:cNvPr>
          <p:cNvSpPr txBox="1"/>
          <p:nvPr/>
        </p:nvSpPr>
        <p:spPr>
          <a:xfrm>
            <a:off x="6017476" y="3502534"/>
            <a:ext cx="427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계측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AA2CF9A-3457-428B-BB58-9EB80B5035D9}"/>
              </a:ext>
            </a:extLst>
          </p:cNvPr>
          <p:cNvSpPr txBox="1"/>
          <p:nvPr/>
        </p:nvSpPr>
        <p:spPr>
          <a:xfrm>
            <a:off x="5896290" y="4664584"/>
            <a:ext cx="66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원격제어</a:t>
            </a:r>
          </a:p>
        </p:txBody>
      </p:sp>
      <p:sp>
        <p:nvSpPr>
          <p:cNvPr id="176" name="사각형: 둥근 모서리 175">
            <a:extLst>
              <a:ext uri="{FF2B5EF4-FFF2-40B4-BE49-F238E27FC236}">
                <a16:creationId xmlns:a16="http://schemas.microsoft.com/office/drawing/2014/main" id="{F71882F3-604C-471F-A158-7EF67619EED3}"/>
              </a:ext>
            </a:extLst>
          </p:cNvPr>
          <p:cNvSpPr/>
          <p:nvPr/>
        </p:nvSpPr>
        <p:spPr>
          <a:xfrm>
            <a:off x="5764937" y="2810740"/>
            <a:ext cx="386914" cy="191464"/>
          </a:xfrm>
          <a:prstGeom prst="roundRect">
            <a:avLst>
              <a:gd name="adj" fmla="val 0"/>
            </a:avLst>
          </a:prstGeom>
          <a:solidFill>
            <a:srgbClr val="5B9AC1"/>
          </a:soli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RCU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180" name="그래픽 179">
            <a:extLst>
              <a:ext uri="{FF2B5EF4-FFF2-40B4-BE49-F238E27FC236}">
                <a16:creationId xmlns:a16="http://schemas.microsoft.com/office/drawing/2014/main" id="{22E394F1-6A57-46D0-9694-48283E5973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9777" y="3175515"/>
            <a:ext cx="262440" cy="291600"/>
          </a:xfrm>
          <a:prstGeom prst="rect">
            <a:avLst/>
          </a:prstGeom>
        </p:spPr>
      </p:pic>
      <p:pic>
        <p:nvPicPr>
          <p:cNvPr id="182" name="그래픽 181">
            <a:extLst>
              <a:ext uri="{FF2B5EF4-FFF2-40B4-BE49-F238E27FC236}">
                <a16:creationId xmlns:a16="http://schemas.microsoft.com/office/drawing/2014/main" id="{0C3FAE1F-2975-4273-94ED-AF5C4D5A9E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8222" y="4346206"/>
            <a:ext cx="305550" cy="277200"/>
          </a:xfrm>
          <a:prstGeom prst="rect">
            <a:avLst/>
          </a:prstGeom>
        </p:spPr>
      </p:pic>
      <p:grpSp>
        <p:nvGrpSpPr>
          <p:cNvPr id="187" name="그룹 186">
            <a:extLst>
              <a:ext uri="{FF2B5EF4-FFF2-40B4-BE49-F238E27FC236}">
                <a16:creationId xmlns:a16="http://schemas.microsoft.com/office/drawing/2014/main" id="{C37A3C89-2068-44A0-8652-B8308041BCC5}"/>
              </a:ext>
            </a:extLst>
          </p:cNvPr>
          <p:cNvGrpSpPr/>
          <p:nvPr/>
        </p:nvGrpSpPr>
        <p:grpSpPr>
          <a:xfrm>
            <a:off x="9382401" y="5553190"/>
            <a:ext cx="338350" cy="208673"/>
            <a:chOff x="6649679" y="4961869"/>
            <a:chExt cx="323214" cy="208673"/>
          </a:xfrm>
        </p:grpSpPr>
        <p:pic>
          <p:nvPicPr>
            <p:cNvPr id="184" name="그래픽 183">
              <a:extLst>
                <a:ext uri="{FF2B5EF4-FFF2-40B4-BE49-F238E27FC236}">
                  <a16:creationId xmlns:a16="http://schemas.microsoft.com/office/drawing/2014/main" id="{551C5FD4-765F-45A0-87DF-248EB9FEC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185" name="그래픽 184">
              <a:extLst>
                <a:ext uri="{FF2B5EF4-FFF2-40B4-BE49-F238E27FC236}">
                  <a16:creationId xmlns:a16="http://schemas.microsoft.com/office/drawing/2014/main" id="{FA8F3632-C31C-4739-8455-06780E429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pic>
        <p:nvPicPr>
          <p:cNvPr id="189" name="그래픽 188">
            <a:extLst>
              <a:ext uri="{FF2B5EF4-FFF2-40B4-BE49-F238E27FC236}">
                <a16:creationId xmlns:a16="http://schemas.microsoft.com/office/drawing/2014/main" id="{3B09D4BB-B511-4998-B878-7A3B38AD13E4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29775" y="3923969"/>
            <a:ext cx="202445" cy="201600"/>
          </a:xfrm>
          <a:prstGeom prst="rect">
            <a:avLst/>
          </a:prstGeom>
        </p:spPr>
      </p:pic>
      <p:pic>
        <p:nvPicPr>
          <p:cNvPr id="190" name="그래픽 189">
            <a:extLst>
              <a:ext uri="{FF2B5EF4-FFF2-40B4-BE49-F238E27FC236}">
                <a16:creationId xmlns:a16="http://schemas.microsoft.com/office/drawing/2014/main" id="{4F144CDC-5A6C-428C-BB6E-8DD3A149CC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307263" y="3095057"/>
            <a:ext cx="697574" cy="644744"/>
          </a:xfrm>
          <a:prstGeom prst="rect">
            <a:avLst/>
          </a:prstGeom>
        </p:spPr>
      </p:pic>
      <p:cxnSp>
        <p:nvCxnSpPr>
          <p:cNvPr id="195" name="직선 화살표 연결선 194">
            <a:extLst>
              <a:ext uri="{FF2B5EF4-FFF2-40B4-BE49-F238E27FC236}">
                <a16:creationId xmlns:a16="http://schemas.microsoft.com/office/drawing/2014/main" id="{BF611D22-6935-4938-BCED-2D7E8635FC46}"/>
              </a:ext>
            </a:extLst>
          </p:cNvPr>
          <p:cNvCxnSpPr>
            <a:cxnSpLocks/>
          </p:cNvCxnSpPr>
          <p:nvPr/>
        </p:nvCxnSpPr>
        <p:spPr>
          <a:xfrm>
            <a:off x="10069856" y="3009180"/>
            <a:ext cx="435082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사각형: 둥근 모서리 198">
            <a:extLst>
              <a:ext uri="{FF2B5EF4-FFF2-40B4-BE49-F238E27FC236}">
                <a16:creationId xmlns:a16="http://schemas.microsoft.com/office/drawing/2014/main" id="{854FF800-3D34-450C-84FA-FED5D03D1C0F}"/>
              </a:ext>
            </a:extLst>
          </p:cNvPr>
          <p:cNvSpPr/>
          <p:nvPr/>
        </p:nvSpPr>
        <p:spPr>
          <a:xfrm>
            <a:off x="7914243" y="3347203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계측정보</a:t>
            </a:r>
            <a:endParaRPr lang="en-US" altLang="ko-KR" sz="10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201" name="사각형: 둥근 모서리 200">
            <a:extLst>
              <a:ext uri="{FF2B5EF4-FFF2-40B4-BE49-F238E27FC236}">
                <a16:creationId xmlns:a16="http://schemas.microsoft.com/office/drawing/2014/main" id="{FCDDED6D-8236-45CA-9394-5610A5FDED8F}"/>
              </a:ext>
            </a:extLst>
          </p:cNvPr>
          <p:cNvSpPr/>
          <p:nvPr/>
        </p:nvSpPr>
        <p:spPr>
          <a:xfrm>
            <a:off x="7295970" y="6016653"/>
            <a:ext cx="1456505" cy="156961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 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모니터링 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 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및 제어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2C34853-0043-4F6E-9167-3A87FF416C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109" y="2537228"/>
            <a:ext cx="1239976" cy="1115659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0C6622B0-182B-450B-ADED-7AAD50F293DB}"/>
              </a:ext>
            </a:extLst>
          </p:cNvPr>
          <p:cNvGrpSpPr/>
          <p:nvPr/>
        </p:nvGrpSpPr>
        <p:grpSpPr>
          <a:xfrm>
            <a:off x="10943570" y="3129503"/>
            <a:ext cx="472011" cy="496800"/>
            <a:chOff x="10730009" y="4905718"/>
            <a:chExt cx="472011" cy="4968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B514AC16-9252-41AC-BAA1-F963AB077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941" y="4906997"/>
              <a:ext cx="257079" cy="495521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545F1475-B5BE-49A2-9B93-315168316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0009" y="4905718"/>
              <a:ext cx="257742" cy="496800"/>
            </a:xfrm>
            <a:prstGeom prst="rect">
              <a:avLst/>
            </a:prstGeom>
          </p:spPr>
        </p:pic>
      </p:grpSp>
      <p:sp>
        <p:nvSpPr>
          <p:cNvPr id="76" name="사각형: 둥근 모서리 75">
            <a:extLst>
              <a:ext uri="{FF2B5EF4-FFF2-40B4-BE49-F238E27FC236}">
                <a16:creationId xmlns:a16="http://schemas.microsoft.com/office/drawing/2014/main" id="{8AE5BA93-D543-4064-935B-EE4E5AEA51E8}"/>
              </a:ext>
            </a:extLst>
          </p:cNvPr>
          <p:cNvSpPr/>
          <p:nvPr/>
        </p:nvSpPr>
        <p:spPr>
          <a:xfrm>
            <a:off x="6223397" y="2810740"/>
            <a:ext cx="386914" cy="191464"/>
          </a:xfrm>
          <a:prstGeom prst="roundRect">
            <a:avLst>
              <a:gd name="adj" fmla="val 0"/>
            </a:avLst>
          </a:prstGeom>
          <a:solidFill>
            <a:srgbClr val="5B9AC1"/>
          </a:soli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PLC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0000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6" name="그림 5" descr="하늘, 잔디, 실외, 건물이(가) 표시된 사진&#10;&#10;자동 생성된 설명">
            <a:extLst>
              <a:ext uri="{FF2B5EF4-FFF2-40B4-BE49-F238E27FC236}">
                <a16:creationId xmlns:a16="http://schemas.microsoft.com/office/drawing/2014/main" id="{AB8DA522-7AFF-4984-96C9-024A5325263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1" y="2876493"/>
            <a:ext cx="1035192" cy="776394"/>
          </a:xfrm>
          <a:prstGeom prst="rect">
            <a:avLst/>
          </a:prstGeom>
        </p:spPr>
      </p:pic>
      <p:pic>
        <p:nvPicPr>
          <p:cNvPr id="10" name="그림 9" descr="실외이(가) 표시된 사진&#10;&#10;자동 생성된 설명">
            <a:extLst>
              <a:ext uri="{FF2B5EF4-FFF2-40B4-BE49-F238E27FC236}">
                <a16:creationId xmlns:a16="http://schemas.microsoft.com/office/drawing/2014/main" id="{4A75C0BB-56C5-4C17-9D17-ACF5C41F403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643" y="2907780"/>
            <a:ext cx="962535" cy="713819"/>
          </a:xfrm>
          <a:prstGeom prst="rect">
            <a:avLst/>
          </a:prstGeom>
        </p:spPr>
      </p:pic>
      <p:pic>
        <p:nvPicPr>
          <p:cNvPr id="12" name="그림 11" descr="실내, 바닥, 영역, 가구이(가) 표시된 사진&#10;&#10;자동 생성된 설명">
            <a:extLst>
              <a:ext uri="{FF2B5EF4-FFF2-40B4-BE49-F238E27FC236}">
                <a16:creationId xmlns:a16="http://schemas.microsoft.com/office/drawing/2014/main" id="{9D3AD4C7-6065-41A6-8F4F-798FD371351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07" y="2934718"/>
            <a:ext cx="999774" cy="682358"/>
          </a:xfrm>
          <a:prstGeom prst="rect">
            <a:avLst/>
          </a:prstGeom>
        </p:spPr>
      </p:pic>
      <p:sp>
        <p:nvSpPr>
          <p:cNvPr id="84" name="직사각형 83">
            <a:extLst>
              <a:ext uri="{FF2B5EF4-FFF2-40B4-BE49-F238E27FC236}">
                <a16:creationId xmlns:a16="http://schemas.microsoft.com/office/drawing/2014/main" id="{F1E02F2D-F629-4AF0-A9F2-CE8AB159B744}"/>
              </a:ext>
            </a:extLst>
          </p:cNvPr>
          <p:cNvSpPr/>
          <p:nvPr/>
        </p:nvSpPr>
        <p:spPr>
          <a:xfrm>
            <a:off x="235381" y="4398377"/>
            <a:ext cx="1162318" cy="12537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사각형: 둥근 위쪽 모서리 85">
            <a:extLst>
              <a:ext uri="{FF2B5EF4-FFF2-40B4-BE49-F238E27FC236}">
                <a16:creationId xmlns:a16="http://schemas.microsoft.com/office/drawing/2014/main" id="{3F444DA9-F320-4F0B-BC2A-AB2CEBDD56BB}"/>
              </a:ext>
            </a:extLst>
          </p:cNvPr>
          <p:cNvSpPr/>
          <p:nvPr/>
        </p:nvSpPr>
        <p:spPr>
          <a:xfrm>
            <a:off x="235381" y="4108775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수위계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87" name="직사각형 86">
            <a:extLst>
              <a:ext uri="{FF2B5EF4-FFF2-40B4-BE49-F238E27FC236}">
                <a16:creationId xmlns:a16="http://schemas.microsoft.com/office/drawing/2014/main" id="{38A8A9B3-84E4-4A85-9370-B8F745D06E61}"/>
              </a:ext>
            </a:extLst>
          </p:cNvPr>
          <p:cNvSpPr/>
          <p:nvPr/>
        </p:nvSpPr>
        <p:spPr>
          <a:xfrm>
            <a:off x="1512800" y="4398377"/>
            <a:ext cx="1162318" cy="12537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사각형: 둥근 위쪽 모서리 87">
            <a:extLst>
              <a:ext uri="{FF2B5EF4-FFF2-40B4-BE49-F238E27FC236}">
                <a16:creationId xmlns:a16="http://schemas.microsoft.com/office/drawing/2014/main" id="{37B9FEF2-0A9B-46FE-BBDD-97D6E1837F40}"/>
              </a:ext>
            </a:extLst>
          </p:cNvPr>
          <p:cNvSpPr/>
          <p:nvPr/>
        </p:nvSpPr>
        <p:spPr>
          <a:xfrm>
            <a:off x="1512800" y="4108775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개도계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BB4C33C9-C86F-4DB9-8F63-36BE9D91D2CD}"/>
              </a:ext>
            </a:extLst>
          </p:cNvPr>
          <p:cNvSpPr/>
          <p:nvPr/>
        </p:nvSpPr>
        <p:spPr>
          <a:xfrm>
            <a:off x="2790219" y="4398377"/>
            <a:ext cx="1162318" cy="125379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사각형: 둥근 위쪽 모서리 93">
            <a:extLst>
              <a:ext uri="{FF2B5EF4-FFF2-40B4-BE49-F238E27FC236}">
                <a16:creationId xmlns:a16="http://schemas.microsoft.com/office/drawing/2014/main" id="{1A451ACD-0ED4-4290-A3E7-0F770521B29A}"/>
              </a:ext>
            </a:extLst>
          </p:cNvPr>
          <p:cNvSpPr/>
          <p:nvPr/>
        </p:nvSpPr>
        <p:spPr>
          <a:xfrm>
            <a:off x="2790219" y="4108775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유량계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28E32DB-E007-42DD-B746-34D3AE20484F}"/>
              </a:ext>
            </a:extLst>
          </p:cNvPr>
          <p:cNvSpPr txBox="1"/>
          <p:nvPr/>
        </p:nvSpPr>
        <p:spPr>
          <a:xfrm>
            <a:off x="3923969" y="3037182"/>
            <a:ext cx="365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…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F4E11437-D7B7-49B4-953B-AC3DD259CDC3}"/>
              </a:ext>
            </a:extLst>
          </p:cNvPr>
          <p:cNvSpPr txBox="1"/>
          <p:nvPr/>
        </p:nvSpPr>
        <p:spPr>
          <a:xfrm>
            <a:off x="3945755" y="4699156"/>
            <a:ext cx="365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…</a:t>
            </a:r>
          </a:p>
        </p:txBody>
      </p:sp>
      <p:pic>
        <p:nvPicPr>
          <p:cNvPr id="17" name="그림 16" descr="장치, 게이지이(가) 표시된 사진&#10;&#10;자동 생성된 설명">
            <a:extLst>
              <a:ext uri="{FF2B5EF4-FFF2-40B4-BE49-F238E27FC236}">
                <a16:creationId xmlns:a16="http://schemas.microsoft.com/office/drawing/2014/main" id="{7C64F40E-7770-40D1-9124-ED48D15AD5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70" y="4664584"/>
            <a:ext cx="590852" cy="788817"/>
          </a:xfrm>
          <a:prstGeom prst="rect">
            <a:avLst/>
          </a:prstGeom>
        </p:spPr>
      </p:pic>
      <p:pic>
        <p:nvPicPr>
          <p:cNvPr id="21" name="그림 20" descr="텍스트, 하얀색, 옅은이(가) 표시된 사진&#10;&#10;자동 생성된 설명">
            <a:extLst>
              <a:ext uri="{FF2B5EF4-FFF2-40B4-BE49-F238E27FC236}">
                <a16:creationId xmlns:a16="http://schemas.microsoft.com/office/drawing/2014/main" id="{F18DF354-4C81-4877-B0CD-C386BA236F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656" y="4659231"/>
            <a:ext cx="781293" cy="781293"/>
          </a:xfrm>
          <a:prstGeom prst="rect">
            <a:avLst/>
          </a:prstGeom>
        </p:spPr>
      </p:pic>
      <p:pic>
        <p:nvPicPr>
          <p:cNvPr id="23" name="그림 22" descr="텍스트이(가) 표시된 사진&#10;&#10;자동 생성된 설명">
            <a:extLst>
              <a:ext uri="{FF2B5EF4-FFF2-40B4-BE49-F238E27FC236}">
                <a16:creationId xmlns:a16="http://schemas.microsoft.com/office/drawing/2014/main" id="{BA9AAEAD-97C1-46FB-A0BE-B72A2248F35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9" y="4711189"/>
            <a:ext cx="766558" cy="568588"/>
          </a:xfrm>
          <a:prstGeom prst="rect">
            <a:avLst/>
          </a:prstGeom>
        </p:spPr>
      </p:pic>
      <p:sp>
        <p:nvSpPr>
          <p:cNvPr id="112" name="사각형: 둥근 모서리 111">
            <a:extLst>
              <a:ext uri="{FF2B5EF4-FFF2-40B4-BE49-F238E27FC236}">
                <a16:creationId xmlns:a16="http://schemas.microsoft.com/office/drawing/2014/main" id="{04249656-3DFE-496A-B468-BAF3FC7EC9A9}"/>
              </a:ext>
            </a:extLst>
          </p:cNvPr>
          <p:cNvSpPr/>
          <p:nvPr/>
        </p:nvSpPr>
        <p:spPr>
          <a:xfrm>
            <a:off x="10523181" y="4641959"/>
            <a:ext cx="1356261" cy="1453175"/>
          </a:xfrm>
          <a:prstGeom prst="roundRect">
            <a:avLst>
              <a:gd name="adj" fmla="val 4926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en-US" altLang="ko-KR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ASTER</a:t>
            </a:r>
            <a:r>
              <a:rPr lang="ko-KR" altLang="en-US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 운영 </a:t>
            </a:r>
            <a:r>
              <a:rPr lang="en-US" altLang="ko-KR" sz="14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#N</a:t>
            </a:r>
            <a:endParaRPr lang="ko-KR" altLang="en-US" sz="14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113" name="그림 112">
            <a:extLst>
              <a:ext uri="{FF2B5EF4-FFF2-40B4-BE49-F238E27FC236}">
                <a16:creationId xmlns:a16="http://schemas.microsoft.com/office/drawing/2014/main" id="{58FB5DCB-4E28-4935-8B6B-99546603A5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85" y="4672428"/>
            <a:ext cx="1239976" cy="1115659"/>
          </a:xfrm>
          <a:prstGeom prst="rect">
            <a:avLst/>
          </a:prstGeom>
        </p:spPr>
      </p:pic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0E475CE3-752A-4850-BF34-87A002649E37}"/>
              </a:ext>
            </a:extLst>
          </p:cNvPr>
          <p:cNvGrpSpPr/>
          <p:nvPr/>
        </p:nvGrpSpPr>
        <p:grpSpPr>
          <a:xfrm>
            <a:off x="10964646" y="5264703"/>
            <a:ext cx="472011" cy="496800"/>
            <a:chOff x="10730009" y="4905718"/>
            <a:chExt cx="472011" cy="496800"/>
          </a:xfrm>
        </p:grpSpPr>
        <p:pic>
          <p:nvPicPr>
            <p:cNvPr id="123" name="그림 122">
              <a:extLst>
                <a:ext uri="{FF2B5EF4-FFF2-40B4-BE49-F238E27FC236}">
                  <a16:creationId xmlns:a16="http://schemas.microsoft.com/office/drawing/2014/main" id="{128A1FC3-E0BD-44FA-B4BB-9DB0D5C2C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941" y="4906997"/>
              <a:ext cx="257079" cy="495521"/>
            </a:xfrm>
            <a:prstGeom prst="rect">
              <a:avLst/>
            </a:prstGeom>
          </p:spPr>
        </p:pic>
        <p:pic>
          <p:nvPicPr>
            <p:cNvPr id="128" name="그림 127">
              <a:extLst>
                <a:ext uri="{FF2B5EF4-FFF2-40B4-BE49-F238E27FC236}">
                  <a16:creationId xmlns:a16="http://schemas.microsoft.com/office/drawing/2014/main" id="{0AD3CFB6-AA2D-4A78-B0B1-3ECC1CBE9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0009" y="4905718"/>
              <a:ext cx="257742" cy="496800"/>
            </a:xfrm>
            <a:prstGeom prst="rect">
              <a:avLst/>
            </a:prstGeom>
          </p:spPr>
        </p:pic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EFAC0506-725A-4EB6-9E75-FAF270C89B78}"/>
              </a:ext>
            </a:extLst>
          </p:cNvPr>
          <p:cNvSpPr txBox="1"/>
          <p:nvPr/>
        </p:nvSpPr>
        <p:spPr>
          <a:xfrm rot="5400000">
            <a:off x="10977082" y="4097613"/>
            <a:ext cx="3658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8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…</a:t>
            </a:r>
          </a:p>
        </p:txBody>
      </p:sp>
      <p:cxnSp>
        <p:nvCxnSpPr>
          <p:cNvPr id="133" name="직선 화살표 연결선 132">
            <a:extLst>
              <a:ext uri="{FF2B5EF4-FFF2-40B4-BE49-F238E27FC236}">
                <a16:creationId xmlns:a16="http://schemas.microsoft.com/office/drawing/2014/main" id="{4A374BF3-9FF1-448A-9399-9C0421A92C84}"/>
              </a:ext>
            </a:extLst>
          </p:cNvPr>
          <p:cNvCxnSpPr>
            <a:cxnSpLocks/>
          </p:cNvCxnSpPr>
          <p:nvPr/>
        </p:nvCxnSpPr>
        <p:spPr>
          <a:xfrm flipH="1" flipV="1">
            <a:off x="9543481" y="4894121"/>
            <a:ext cx="7551" cy="410632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직선 화살표 연결선 133">
            <a:extLst>
              <a:ext uri="{FF2B5EF4-FFF2-40B4-BE49-F238E27FC236}">
                <a16:creationId xmlns:a16="http://schemas.microsoft.com/office/drawing/2014/main" id="{A000409A-23B0-41D5-A4CE-A52B6E7DAF1E}"/>
              </a:ext>
            </a:extLst>
          </p:cNvPr>
          <p:cNvCxnSpPr>
            <a:cxnSpLocks/>
          </p:cNvCxnSpPr>
          <p:nvPr/>
        </p:nvCxnSpPr>
        <p:spPr>
          <a:xfrm flipV="1">
            <a:off x="7582900" y="3835968"/>
            <a:ext cx="1482842" cy="2445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사각형: 둥근 모서리 134">
            <a:extLst>
              <a:ext uri="{FF2B5EF4-FFF2-40B4-BE49-F238E27FC236}">
                <a16:creationId xmlns:a16="http://schemas.microsoft.com/office/drawing/2014/main" id="{AD5FCEAF-7BB6-46EB-8F26-62BDF70ED243}"/>
              </a:ext>
            </a:extLst>
          </p:cNvPr>
          <p:cNvSpPr/>
          <p:nvPr/>
        </p:nvSpPr>
        <p:spPr>
          <a:xfrm>
            <a:off x="7833313" y="3749650"/>
            <a:ext cx="930051" cy="198602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엑추에이터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 작동정보</a:t>
            </a:r>
            <a:endParaRPr lang="en-US" altLang="ko-KR" sz="10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cxnSp>
        <p:nvCxnSpPr>
          <p:cNvPr id="136" name="직선 화살표 연결선 135">
            <a:extLst>
              <a:ext uri="{FF2B5EF4-FFF2-40B4-BE49-F238E27FC236}">
                <a16:creationId xmlns:a16="http://schemas.microsoft.com/office/drawing/2014/main" id="{1A79514A-F698-4BC9-BC94-A05AF3618ABB}"/>
              </a:ext>
            </a:extLst>
          </p:cNvPr>
          <p:cNvCxnSpPr>
            <a:cxnSpLocks/>
          </p:cNvCxnSpPr>
          <p:nvPr/>
        </p:nvCxnSpPr>
        <p:spPr>
          <a:xfrm flipV="1">
            <a:off x="7582900" y="4185885"/>
            <a:ext cx="1482842" cy="2445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2" name="사각형: 둥근 모서리 201">
            <a:extLst>
              <a:ext uri="{FF2B5EF4-FFF2-40B4-BE49-F238E27FC236}">
                <a16:creationId xmlns:a16="http://schemas.microsoft.com/office/drawing/2014/main" id="{FC2AFD49-D3E5-4486-8F84-63EA5B7AA421}"/>
              </a:ext>
            </a:extLst>
          </p:cNvPr>
          <p:cNvSpPr/>
          <p:nvPr/>
        </p:nvSpPr>
        <p:spPr>
          <a:xfrm>
            <a:off x="7843269" y="4081956"/>
            <a:ext cx="930051" cy="188719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원격단말기 상태정보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D6BF3-9705-4CFC-A168-5560426DDD4C}"/>
              </a:ext>
            </a:extLst>
          </p:cNvPr>
          <p:cNvSpPr txBox="1"/>
          <p:nvPr/>
        </p:nvSpPr>
        <p:spPr>
          <a:xfrm>
            <a:off x="-2333897" y="1436914"/>
            <a:ext cx="222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</a:rPr>
              <a:t>엑츄에이터</a:t>
            </a:r>
            <a:r>
              <a:rPr lang="ko-KR" altLang="en-US" dirty="0">
                <a:solidFill>
                  <a:srgbClr val="FF0000"/>
                </a:solidFill>
              </a:rPr>
              <a:t> 등의 사진이나 그림으로 대체</a:t>
            </a:r>
          </a:p>
        </p:txBody>
      </p:sp>
      <p:sp>
        <p:nvSpPr>
          <p:cNvPr id="80" name="사각형: 둥근 모서리 79">
            <a:extLst>
              <a:ext uri="{FF2B5EF4-FFF2-40B4-BE49-F238E27FC236}">
                <a16:creationId xmlns:a16="http://schemas.microsoft.com/office/drawing/2014/main" id="{9D6CC1E6-4075-41DF-8151-A6B11F84AB66}"/>
              </a:ext>
            </a:extLst>
          </p:cNvPr>
          <p:cNvSpPr/>
          <p:nvPr/>
        </p:nvSpPr>
        <p:spPr>
          <a:xfrm>
            <a:off x="5742580" y="5169764"/>
            <a:ext cx="961632" cy="728280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9" name="그래픽 78">
            <a:extLst>
              <a:ext uri="{FF2B5EF4-FFF2-40B4-BE49-F238E27FC236}">
                <a16:creationId xmlns:a16="http://schemas.microsoft.com/office/drawing/2014/main" id="{DB4354EA-BBD3-4720-A0B4-D7A22512BE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53298" y="5448517"/>
            <a:ext cx="340197" cy="291600"/>
          </a:xfrm>
          <a:prstGeom prst="rect">
            <a:avLst/>
          </a:prstGeom>
        </p:spPr>
      </p:pic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858381FE-EC34-4FF1-9E62-BBC04C847834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6704212" y="4616924"/>
            <a:ext cx="2335548" cy="91698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사각형: 둥근 모서리 95">
            <a:extLst>
              <a:ext uri="{FF2B5EF4-FFF2-40B4-BE49-F238E27FC236}">
                <a16:creationId xmlns:a16="http://schemas.microsoft.com/office/drawing/2014/main" id="{6E564B59-BE36-474F-9D32-1D62CD2F829A}"/>
              </a:ext>
            </a:extLst>
          </p:cNvPr>
          <p:cNvSpPr/>
          <p:nvPr/>
        </p:nvSpPr>
        <p:spPr>
          <a:xfrm>
            <a:off x="7648971" y="4511991"/>
            <a:ext cx="1124534" cy="374330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객체감지</a:t>
            </a:r>
            <a:endParaRPr lang="en-US" altLang="ko-KR" sz="10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사람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얼굴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차량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번호판</a:t>
            </a:r>
          </a:p>
        </p:txBody>
      </p:sp>
      <p:sp>
        <p:nvSpPr>
          <p:cNvPr id="97" name="사각형: 둥근 모서리 96">
            <a:extLst>
              <a:ext uri="{FF2B5EF4-FFF2-40B4-BE49-F238E27FC236}">
                <a16:creationId xmlns:a16="http://schemas.microsoft.com/office/drawing/2014/main" id="{42577BF4-CA4C-4FEF-984E-569F25D62733}"/>
              </a:ext>
            </a:extLst>
          </p:cNvPr>
          <p:cNvSpPr/>
          <p:nvPr/>
        </p:nvSpPr>
        <p:spPr>
          <a:xfrm>
            <a:off x="5929866" y="5157614"/>
            <a:ext cx="518438" cy="155292"/>
          </a:xfrm>
          <a:prstGeom prst="roundRect">
            <a:avLst>
              <a:gd name="adj" fmla="val 0"/>
            </a:avLst>
          </a:prstGeom>
          <a:solidFill>
            <a:srgbClr val="5B9AC1"/>
          </a:soli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B619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AI CCTV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B619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100" name="사각형: 둥근 모서리 99">
            <a:extLst>
              <a:ext uri="{FF2B5EF4-FFF2-40B4-BE49-F238E27FC236}">
                <a16:creationId xmlns:a16="http://schemas.microsoft.com/office/drawing/2014/main" id="{2722F917-93FD-4126-904F-A8A1D5010AA9}"/>
              </a:ext>
            </a:extLst>
          </p:cNvPr>
          <p:cNvSpPr/>
          <p:nvPr/>
        </p:nvSpPr>
        <p:spPr>
          <a:xfrm>
            <a:off x="7658243" y="4939363"/>
            <a:ext cx="1124534" cy="517741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AI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엔진기반</a:t>
            </a:r>
            <a:endParaRPr lang="en-US" altLang="ko-KR" sz="10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객체 방향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출입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배회</a:t>
            </a:r>
            <a:endParaRPr lang="en-US" altLang="ko-KR" sz="10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0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피플카운팅</a:t>
            </a:r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/</a:t>
            </a:r>
            <a:r>
              <a:rPr lang="ko-KR" altLang="en-US" sz="1000" b="1" spc="-8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대기열</a:t>
            </a:r>
            <a:endParaRPr lang="en-US" altLang="ko-KR" sz="10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03506646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>
            <a:extLst>
              <a:ext uri="{FF2B5EF4-FFF2-40B4-BE49-F238E27FC236}">
                <a16:creationId xmlns:a16="http://schemas.microsoft.com/office/drawing/2014/main" id="{182B8791-755C-4BFB-9D9D-8F49BE3BF2FE}"/>
              </a:ext>
            </a:extLst>
          </p:cNvPr>
          <p:cNvGrpSpPr/>
          <p:nvPr/>
        </p:nvGrpSpPr>
        <p:grpSpPr>
          <a:xfrm>
            <a:off x="341192" y="693331"/>
            <a:ext cx="8107106" cy="558501"/>
            <a:chOff x="428276" y="638355"/>
            <a:chExt cx="5515448" cy="558501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73DC167-1EB4-4CEA-BFF7-B104BA7D65B1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02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57818CCC-C708-4356-B5A9-9AC6829D735A}"/>
                </a:ext>
              </a:extLst>
            </p:cNvPr>
            <p:cNvSpPr/>
            <p:nvPr/>
          </p:nvSpPr>
          <p:spPr>
            <a:xfrm flipH="1">
              <a:off x="1632551" y="642858"/>
              <a:ext cx="4311173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ASTER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의</a:t>
              </a: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강점</a:t>
              </a:r>
              <a:endParaRPr lang="en-US" altLang="ko-KR" sz="3600" b="1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70" name="직사각형 169">
            <a:extLst>
              <a:ext uri="{FF2B5EF4-FFF2-40B4-BE49-F238E27FC236}">
                <a16:creationId xmlns:a16="http://schemas.microsoft.com/office/drawing/2014/main" id="{EBFD3DCF-A396-4CC4-9AE5-EDAA42320A15}"/>
              </a:ext>
            </a:extLst>
          </p:cNvPr>
          <p:cNvSpPr/>
          <p:nvPr/>
        </p:nvSpPr>
        <p:spPr>
          <a:xfrm>
            <a:off x="5166142" y="1966336"/>
            <a:ext cx="5721441" cy="48642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C792C03D-B374-4E86-B87C-7300C1CD6E40}"/>
              </a:ext>
            </a:extLst>
          </p:cNvPr>
          <p:cNvSpPr/>
          <p:nvPr/>
        </p:nvSpPr>
        <p:spPr>
          <a:xfrm flipH="1">
            <a:off x="5073130" y="1994102"/>
            <a:ext cx="742078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01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A84D89A-3F83-4A02-8338-7C16FE86AF5A}"/>
              </a:ext>
            </a:extLst>
          </p:cNvPr>
          <p:cNvSpPr txBox="1"/>
          <p:nvPr/>
        </p:nvSpPr>
        <p:spPr>
          <a:xfrm>
            <a:off x="5685586" y="2008580"/>
            <a:ext cx="4700800" cy="43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ko-KR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GIS(</a:t>
            </a: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공간정보시스템</a:t>
            </a:r>
            <a:r>
              <a:rPr lang="en-US" altLang="ko-KR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</a:t>
            </a: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기반 솔루션</a:t>
            </a:r>
            <a:endParaRPr lang="en-US" altLang="ko-KR" sz="1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실제 지도 기반위에서 다수의 원방 제어 시스템  감시 및 제어</a:t>
            </a: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7ECC6010-CB79-4960-BF3C-D9A7DBDAECE1}"/>
              </a:ext>
            </a:extLst>
          </p:cNvPr>
          <p:cNvSpPr/>
          <p:nvPr/>
        </p:nvSpPr>
        <p:spPr>
          <a:xfrm>
            <a:off x="5166141" y="2638019"/>
            <a:ext cx="5721441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78" name="직사각형 177">
            <a:extLst>
              <a:ext uri="{FF2B5EF4-FFF2-40B4-BE49-F238E27FC236}">
                <a16:creationId xmlns:a16="http://schemas.microsoft.com/office/drawing/2014/main" id="{C7E0BEB5-87D8-4F92-95D1-BED4813225C4}"/>
              </a:ext>
            </a:extLst>
          </p:cNvPr>
          <p:cNvSpPr/>
          <p:nvPr/>
        </p:nvSpPr>
        <p:spPr>
          <a:xfrm flipH="1">
            <a:off x="5054824" y="2683821"/>
            <a:ext cx="742078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721999E-0FB9-4ECF-ADC1-DA86E0A47FB5}"/>
              </a:ext>
            </a:extLst>
          </p:cNvPr>
          <p:cNvSpPr txBox="1"/>
          <p:nvPr/>
        </p:nvSpPr>
        <p:spPr>
          <a:xfrm>
            <a:off x="5685585" y="2680263"/>
            <a:ext cx="3721717" cy="43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사용자 중심의 </a:t>
            </a:r>
            <a:r>
              <a:rPr lang="en-US" altLang="ko-KR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GUI </a:t>
            </a: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제공</a:t>
            </a:r>
            <a:endParaRPr lang="en-US" altLang="ko-KR" sz="10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>
              <a:lnSpc>
                <a:spcPts val="1400"/>
              </a:lnSpc>
            </a:pP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HMI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대비 유려한 그래픽과 직관적인  정보제공</a:t>
            </a:r>
          </a:p>
        </p:txBody>
      </p:sp>
      <p:sp>
        <p:nvSpPr>
          <p:cNvPr id="181" name="직사각형 180">
            <a:extLst>
              <a:ext uri="{FF2B5EF4-FFF2-40B4-BE49-F238E27FC236}">
                <a16:creationId xmlns:a16="http://schemas.microsoft.com/office/drawing/2014/main" id="{F96EE6DD-FE70-4882-949F-8E16D88C8175}"/>
              </a:ext>
            </a:extLst>
          </p:cNvPr>
          <p:cNvSpPr/>
          <p:nvPr/>
        </p:nvSpPr>
        <p:spPr>
          <a:xfrm>
            <a:off x="5166140" y="3284153"/>
            <a:ext cx="5721441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83" name="직사각형 182">
            <a:extLst>
              <a:ext uri="{FF2B5EF4-FFF2-40B4-BE49-F238E27FC236}">
                <a16:creationId xmlns:a16="http://schemas.microsoft.com/office/drawing/2014/main" id="{D99D28E4-E0C7-4C0B-B30D-5C14CB157E0F}"/>
              </a:ext>
            </a:extLst>
          </p:cNvPr>
          <p:cNvSpPr/>
          <p:nvPr/>
        </p:nvSpPr>
        <p:spPr>
          <a:xfrm flipH="1">
            <a:off x="5261329" y="3329956"/>
            <a:ext cx="39607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03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C5943DC8-694A-4A57-B9B9-33CEFAF7FF96}"/>
              </a:ext>
            </a:extLst>
          </p:cNvPr>
          <p:cNvSpPr txBox="1"/>
          <p:nvPr/>
        </p:nvSpPr>
        <p:spPr>
          <a:xfrm>
            <a:off x="5685584" y="3326397"/>
            <a:ext cx="2198038" cy="438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ko-KR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CCTV</a:t>
            </a: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 등록지원</a:t>
            </a: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한 화면 내에 서 제어 및 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CCTV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모니터링 동시에 사용</a:t>
            </a:r>
          </a:p>
        </p:txBody>
      </p:sp>
      <p:sp>
        <p:nvSpPr>
          <p:cNvPr id="188" name="직사각형 187">
            <a:extLst>
              <a:ext uri="{FF2B5EF4-FFF2-40B4-BE49-F238E27FC236}">
                <a16:creationId xmlns:a16="http://schemas.microsoft.com/office/drawing/2014/main" id="{421402E5-4584-43F5-A0A3-9E6B13429935}"/>
              </a:ext>
            </a:extLst>
          </p:cNvPr>
          <p:cNvSpPr/>
          <p:nvPr/>
        </p:nvSpPr>
        <p:spPr>
          <a:xfrm>
            <a:off x="5166139" y="3930287"/>
            <a:ext cx="5721441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91" name="직사각형 190">
            <a:extLst>
              <a:ext uri="{FF2B5EF4-FFF2-40B4-BE49-F238E27FC236}">
                <a16:creationId xmlns:a16="http://schemas.microsoft.com/office/drawing/2014/main" id="{20EACFDE-A9B0-4F2A-B7FF-155FC87602C1}"/>
              </a:ext>
            </a:extLst>
          </p:cNvPr>
          <p:cNvSpPr/>
          <p:nvPr/>
        </p:nvSpPr>
        <p:spPr>
          <a:xfrm flipH="1">
            <a:off x="5261328" y="3976090"/>
            <a:ext cx="39607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04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38F926C5-CD02-4A8A-8ED6-A0266FD5A2EF}"/>
              </a:ext>
            </a:extLst>
          </p:cNvPr>
          <p:cNvSpPr txBox="1"/>
          <p:nvPr/>
        </p:nvSpPr>
        <p:spPr>
          <a:xfrm>
            <a:off x="5685583" y="3972531"/>
            <a:ext cx="2573140" cy="43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105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작화</a:t>
            </a:r>
            <a:r>
              <a:rPr lang="en-US" altLang="ko-KR" sz="105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05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엔지니어링</a:t>
            </a:r>
            <a:r>
              <a:rPr lang="en-US" altLang="ko-KR" sz="105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 </a:t>
            </a:r>
            <a:r>
              <a:rPr lang="ko-KR" altLang="en-US" sz="105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불필요</a:t>
            </a: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현장 단말장치 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계측 장치 등록 만으로 즉시 제어  및 감시 가능</a:t>
            </a:r>
          </a:p>
        </p:txBody>
      </p:sp>
      <p:grpSp>
        <p:nvGrpSpPr>
          <p:cNvPr id="193" name="그룹 192">
            <a:extLst>
              <a:ext uri="{FF2B5EF4-FFF2-40B4-BE49-F238E27FC236}">
                <a16:creationId xmlns:a16="http://schemas.microsoft.com/office/drawing/2014/main" id="{D2D2B721-64C6-41CA-A980-F0C52318C644}"/>
              </a:ext>
            </a:extLst>
          </p:cNvPr>
          <p:cNvGrpSpPr/>
          <p:nvPr/>
        </p:nvGrpSpPr>
        <p:grpSpPr>
          <a:xfrm>
            <a:off x="1304417" y="2637547"/>
            <a:ext cx="3181907" cy="2200121"/>
            <a:chOff x="510062" y="723901"/>
            <a:chExt cx="6157454" cy="4584700"/>
          </a:xfrm>
        </p:grpSpPr>
        <p:pic>
          <p:nvPicPr>
            <p:cNvPr id="194" name="그림 193">
              <a:extLst>
                <a:ext uri="{FF2B5EF4-FFF2-40B4-BE49-F238E27FC236}">
                  <a16:creationId xmlns:a16="http://schemas.microsoft.com/office/drawing/2014/main" id="{005B124A-86BA-4544-BDB7-BC5EFFD09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062" y="723901"/>
              <a:ext cx="5678950" cy="4584700"/>
            </a:xfrm>
            <a:prstGeom prst="rect">
              <a:avLst/>
            </a:prstGeom>
          </p:spPr>
        </p:pic>
        <p:pic>
          <p:nvPicPr>
            <p:cNvPr id="197" name="그림 196">
              <a:extLst>
                <a:ext uri="{FF2B5EF4-FFF2-40B4-BE49-F238E27FC236}">
                  <a16:creationId xmlns:a16="http://schemas.microsoft.com/office/drawing/2014/main" id="{9E60D03B-B8F6-4BB2-B188-7A0463D50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7"/>
            <a:stretch/>
          </p:blipFill>
          <p:spPr>
            <a:xfrm>
              <a:off x="3831304" y="723901"/>
              <a:ext cx="2836212" cy="4584700"/>
            </a:xfrm>
            <a:prstGeom prst="rect">
              <a:avLst/>
            </a:prstGeom>
          </p:spPr>
        </p:pic>
      </p:grpSp>
      <p:pic>
        <p:nvPicPr>
          <p:cNvPr id="142" name="그림 141">
            <a:extLst>
              <a:ext uri="{FF2B5EF4-FFF2-40B4-BE49-F238E27FC236}">
                <a16:creationId xmlns:a16="http://schemas.microsoft.com/office/drawing/2014/main" id="{4CC41A2C-16DE-4DF5-BF4A-D809026AD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54" y="2693993"/>
            <a:ext cx="2999943" cy="1642186"/>
          </a:xfrm>
          <a:prstGeom prst="rect">
            <a:avLst/>
          </a:prstGeom>
        </p:spPr>
      </p:pic>
      <p:sp>
        <p:nvSpPr>
          <p:cNvPr id="198" name="직사각형 197">
            <a:extLst>
              <a:ext uri="{FF2B5EF4-FFF2-40B4-BE49-F238E27FC236}">
                <a16:creationId xmlns:a16="http://schemas.microsoft.com/office/drawing/2014/main" id="{0D2BE34C-0FBB-4E11-9D0A-E1AA21768323}"/>
              </a:ext>
            </a:extLst>
          </p:cNvPr>
          <p:cNvSpPr/>
          <p:nvPr/>
        </p:nvSpPr>
        <p:spPr>
          <a:xfrm>
            <a:off x="5166138" y="4576421"/>
            <a:ext cx="5721441" cy="522492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spc="-2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200" name="직사각형 199">
            <a:extLst>
              <a:ext uri="{FF2B5EF4-FFF2-40B4-BE49-F238E27FC236}">
                <a16:creationId xmlns:a16="http://schemas.microsoft.com/office/drawing/2014/main" id="{42A1FEFC-6B04-462D-BCFA-7B140615884F}"/>
              </a:ext>
            </a:extLst>
          </p:cNvPr>
          <p:cNvSpPr/>
          <p:nvPr/>
        </p:nvSpPr>
        <p:spPr>
          <a:xfrm flipH="1">
            <a:off x="5261327" y="4622224"/>
            <a:ext cx="396079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>
              <a:tabLst>
                <a:tab pos="895350" algn="l"/>
              </a:tabLst>
            </a:pPr>
            <a:r>
              <a:rPr lang="en-US" altLang="ko-KR" sz="2800" spc="-2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0">
                      <a:srgbClr val="B2B2B2"/>
                    </a:gs>
                    <a:gs pos="100000">
                      <a:srgbClr val="D3D3D3">
                        <a:alpha val="10000"/>
                      </a:srgbClr>
                    </a:gs>
                  </a:gsLst>
                  <a:lin ang="13500000" scaled="1"/>
                  <a:tileRect/>
                </a:gradFill>
                <a:latin typeface="KoPub바탕체 Medium" panose="00000600000000000000" pitchFamily="2" charset="-127"/>
                <a:ea typeface="KoPub바탕체 Medium" panose="00000600000000000000" pitchFamily="2" charset="-127"/>
              </a:rPr>
              <a:t>05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F77DB7E0-FAFC-4FD7-98DC-72A7514EDDE5}"/>
              </a:ext>
            </a:extLst>
          </p:cNvPr>
          <p:cNvSpPr txBox="1"/>
          <p:nvPr/>
        </p:nvSpPr>
        <p:spPr>
          <a:xfrm>
            <a:off x="5685581" y="4618665"/>
            <a:ext cx="5106208" cy="43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계측 데이터의 수집 및 통계정보 지원</a:t>
            </a:r>
            <a:r>
              <a:rPr lang="en-US" altLang="ko-KR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lang="ko-KR" altLang="en-US" sz="10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데이터분석을  통한 예측 모델 개발</a:t>
            </a:r>
          </a:p>
          <a:p>
            <a:pPr>
              <a:lnSpc>
                <a:spcPts val="1400"/>
              </a:lnSpc>
            </a:pP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계측 장치의 데이터 수집  및  통계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 분석</a:t>
            </a:r>
            <a:r>
              <a:rPr lang="en-US" altLang="ko-KR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9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향후 누적데이터에 기반한  예측 모델 개발 지원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F776C06-9580-4902-97E2-3D4665A7A817}"/>
              </a:ext>
            </a:extLst>
          </p:cNvPr>
          <p:cNvSpPr/>
          <p:nvPr/>
        </p:nvSpPr>
        <p:spPr>
          <a:xfrm flipH="1">
            <a:off x="2144946" y="563258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6291418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B485E13-6536-4D38-B340-6C1937E26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037" y="1790428"/>
            <a:ext cx="7783011" cy="4139292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C15DA64C-474F-4279-B557-DF10255C38EB}"/>
              </a:ext>
            </a:extLst>
          </p:cNvPr>
          <p:cNvGrpSpPr/>
          <p:nvPr/>
        </p:nvGrpSpPr>
        <p:grpSpPr>
          <a:xfrm>
            <a:off x="341192" y="693331"/>
            <a:ext cx="8107106" cy="558501"/>
            <a:chOff x="428276" y="638355"/>
            <a:chExt cx="5515448" cy="558501"/>
          </a:xfrm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887C1513-9065-4F8C-9F54-C5431D9728B9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03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66923D46-53DE-4B62-B4F1-81061765701C}"/>
                </a:ext>
              </a:extLst>
            </p:cNvPr>
            <p:cNvSpPr/>
            <p:nvPr/>
          </p:nvSpPr>
          <p:spPr>
            <a:xfrm flipH="1">
              <a:off x="1632551" y="642858"/>
              <a:ext cx="4311173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나라장터 종합 쇼핑몰 등록</a:t>
              </a:r>
              <a:endParaRPr lang="en-US" altLang="ko-KR" sz="3600" b="1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03857478-3BAC-4899-9C07-2F7EA00DF93A}"/>
              </a:ext>
            </a:extLst>
          </p:cNvPr>
          <p:cNvSpPr/>
          <p:nvPr/>
        </p:nvSpPr>
        <p:spPr>
          <a:xfrm flipH="1">
            <a:off x="2111345" y="510917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32722C1-E163-423A-A4CA-F46088D46D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87426" y="1469636"/>
            <a:ext cx="3287232" cy="467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91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그룹 46">
            <a:extLst>
              <a:ext uri="{FF2B5EF4-FFF2-40B4-BE49-F238E27FC236}">
                <a16:creationId xmlns:a16="http://schemas.microsoft.com/office/drawing/2014/main" id="{182B8791-755C-4BFB-9D9D-8F49BE3BF2FE}"/>
              </a:ext>
            </a:extLst>
          </p:cNvPr>
          <p:cNvGrpSpPr/>
          <p:nvPr/>
        </p:nvGrpSpPr>
        <p:grpSpPr>
          <a:xfrm>
            <a:off x="341192" y="693331"/>
            <a:ext cx="5538308" cy="558501"/>
            <a:chOff x="428276" y="638355"/>
            <a:chExt cx="5538308" cy="558501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73DC167-1EB4-4CEA-BFF7-B104BA7D65B1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04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57818CCC-C708-4356-B5A9-9AC6829D735A}"/>
                </a:ext>
              </a:extLst>
            </p:cNvPr>
            <p:cNvSpPr/>
            <p:nvPr/>
          </p:nvSpPr>
          <p:spPr>
            <a:xfrm flipH="1">
              <a:off x="1655411" y="642858"/>
              <a:ext cx="4311173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ko-KR" altLang="en-US" sz="3600" b="1" spc="-2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주요기능</a:t>
              </a:r>
              <a:endParaRPr lang="en-US" altLang="ko-KR" sz="3600" b="1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A7AA3B0B-E512-453E-9EEB-FC64C08C7093}"/>
              </a:ext>
            </a:extLst>
          </p:cNvPr>
          <p:cNvCxnSpPr>
            <a:cxnSpLocks/>
          </p:cNvCxnSpPr>
          <p:nvPr/>
        </p:nvCxnSpPr>
        <p:spPr>
          <a:xfrm>
            <a:off x="585289" y="1373626"/>
            <a:ext cx="1109027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>
            <a:extLst>
              <a:ext uri="{FF2B5EF4-FFF2-40B4-BE49-F238E27FC236}">
                <a16:creationId xmlns:a16="http://schemas.microsoft.com/office/drawing/2014/main" id="{FB6C7AF9-103A-434A-BC7D-00C8DFD7710B}"/>
              </a:ext>
            </a:extLst>
          </p:cNvPr>
          <p:cNvCxnSpPr>
            <a:cxnSpLocks/>
          </p:cNvCxnSpPr>
          <p:nvPr/>
        </p:nvCxnSpPr>
        <p:spPr>
          <a:xfrm>
            <a:off x="550863" y="1373626"/>
            <a:ext cx="828000" cy="0"/>
          </a:xfrm>
          <a:prstGeom prst="line">
            <a:avLst/>
          </a:prstGeom>
          <a:ln w="38100">
            <a:solidFill>
              <a:srgbClr val="288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사각형: 모서리가 접힌 도형 2">
            <a:extLst>
              <a:ext uri="{FF2B5EF4-FFF2-40B4-BE49-F238E27FC236}">
                <a16:creationId xmlns:a16="http://schemas.microsoft.com/office/drawing/2014/main" id="{40C44E2B-1AF4-4239-B7F8-306796658BD2}"/>
              </a:ext>
            </a:extLst>
          </p:cNvPr>
          <p:cNvSpPr/>
          <p:nvPr/>
        </p:nvSpPr>
        <p:spPr>
          <a:xfrm>
            <a:off x="550863" y="1965960"/>
            <a:ext cx="2130993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44" name="사각형: 모서리가 접힌 도형 43">
            <a:extLst>
              <a:ext uri="{FF2B5EF4-FFF2-40B4-BE49-F238E27FC236}">
                <a16:creationId xmlns:a16="http://schemas.microsoft.com/office/drawing/2014/main" id="{9E172332-AA2C-4D22-A165-961A38962C9D}"/>
              </a:ext>
            </a:extLst>
          </p:cNvPr>
          <p:cNvSpPr/>
          <p:nvPr/>
        </p:nvSpPr>
        <p:spPr>
          <a:xfrm>
            <a:off x="2790684" y="1965960"/>
            <a:ext cx="2130993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46" name="사각형: 모서리가 접힌 도형 45">
            <a:extLst>
              <a:ext uri="{FF2B5EF4-FFF2-40B4-BE49-F238E27FC236}">
                <a16:creationId xmlns:a16="http://schemas.microsoft.com/office/drawing/2014/main" id="{CB04D6D8-EA0E-47A9-9FF8-6C74112D79C1}"/>
              </a:ext>
            </a:extLst>
          </p:cNvPr>
          <p:cNvSpPr/>
          <p:nvPr/>
        </p:nvSpPr>
        <p:spPr>
          <a:xfrm>
            <a:off x="5030504" y="1965960"/>
            <a:ext cx="2130993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48" name="사각형: 모서리가 접힌 도형 47">
            <a:extLst>
              <a:ext uri="{FF2B5EF4-FFF2-40B4-BE49-F238E27FC236}">
                <a16:creationId xmlns:a16="http://schemas.microsoft.com/office/drawing/2014/main" id="{F321F8DE-8B00-4850-A975-EA04E6D909D0}"/>
              </a:ext>
            </a:extLst>
          </p:cNvPr>
          <p:cNvSpPr/>
          <p:nvPr/>
        </p:nvSpPr>
        <p:spPr>
          <a:xfrm>
            <a:off x="7270325" y="1965960"/>
            <a:ext cx="2130993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49" name="사각형: 모서리가 접힌 도형 48">
            <a:extLst>
              <a:ext uri="{FF2B5EF4-FFF2-40B4-BE49-F238E27FC236}">
                <a16:creationId xmlns:a16="http://schemas.microsoft.com/office/drawing/2014/main" id="{A79F27A5-E300-4C15-9EED-68E862523F01}"/>
              </a:ext>
            </a:extLst>
          </p:cNvPr>
          <p:cNvSpPr/>
          <p:nvPr/>
        </p:nvSpPr>
        <p:spPr>
          <a:xfrm>
            <a:off x="9510145" y="1965960"/>
            <a:ext cx="2130993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B6C3C353-3C14-4381-9D36-91A1C5DAD918}"/>
              </a:ext>
            </a:extLst>
          </p:cNvPr>
          <p:cNvSpPr/>
          <p:nvPr/>
        </p:nvSpPr>
        <p:spPr>
          <a:xfrm>
            <a:off x="3272815" y="2399623"/>
            <a:ext cx="1166730" cy="11667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D76926F9-5390-4D4B-A823-C27410FC2974}"/>
              </a:ext>
            </a:extLst>
          </p:cNvPr>
          <p:cNvSpPr/>
          <p:nvPr/>
        </p:nvSpPr>
        <p:spPr>
          <a:xfrm>
            <a:off x="7752456" y="2399623"/>
            <a:ext cx="1166730" cy="11667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21DA58FD-A8F0-47BC-BD1A-8F68903D9743}"/>
              </a:ext>
            </a:extLst>
          </p:cNvPr>
          <p:cNvSpPr/>
          <p:nvPr/>
        </p:nvSpPr>
        <p:spPr>
          <a:xfrm>
            <a:off x="9992276" y="2399623"/>
            <a:ext cx="1166730" cy="11667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989F64D1-3B86-4F24-8B2A-404F0DC3BEEC}"/>
              </a:ext>
            </a:extLst>
          </p:cNvPr>
          <p:cNvSpPr/>
          <p:nvPr/>
        </p:nvSpPr>
        <p:spPr>
          <a:xfrm>
            <a:off x="1032994" y="2399623"/>
            <a:ext cx="1166730" cy="11667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8FE12B0E-1AE7-4AB3-974B-969DAFA95202}"/>
              </a:ext>
            </a:extLst>
          </p:cNvPr>
          <p:cNvSpPr/>
          <p:nvPr/>
        </p:nvSpPr>
        <p:spPr>
          <a:xfrm flipH="1">
            <a:off x="714875" y="3687414"/>
            <a:ext cx="1802968" cy="9076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 장치 상태 현황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지도를 이용한 위치 정보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,  CCTV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영상정보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를 한 눈에 파악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할 수 있는 직관적인 상황판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38E29C7D-E2BC-42EB-AA47-B6B7FDBA7674}"/>
              </a:ext>
            </a:extLst>
          </p:cNvPr>
          <p:cNvGrpSpPr/>
          <p:nvPr/>
        </p:nvGrpSpPr>
        <p:grpSpPr>
          <a:xfrm>
            <a:off x="662414" y="4601182"/>
            <a:ext cx="1907890" cy="1235413"/>
            <a:chOff x="662415" y="4416357"/>
            <a:chExt cx="1907890" cy="1623199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F6F43AF1-319A-4F29-8EB0-A59B17604D9A}"/>
                </a:ext>
              </a:extLst>
            </p:cNvPr>
            <p:cNvSpPr/>
            <p:nvPr/>
          </p:nvSpPr>
          <p:spPr>
            <a:xfrm>
              <a:off x="662415" y="4416357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담당지역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권한별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맞춤형 상황판</a:t>
              </a:r>
            </a:p>
          </p:txBody>
        </p:sp>
        <p:sp>
          <p:nvSpPr>
            <p:cNvPr id="73" name="직사각형 72">
              <a:extLst>
                <a:ext uri="{FF2B5EF4-FFF2-40B4-BE49-F238E27FC236}">
                  <a16:creationId xmlns:a16="http://schemas.microsoft.com/office/drawing/2014/main" id="{61B7A107-3869-4783-876C-FD1EFA155559}"/>
                </a:ext>
              </a:extLst>
            </p:cNvPr>
            <p:cNvSpPr/>
            <p:nvPr/>
          </p:nvSpPr>
          <p:spPr>
            <a:xfrm>
              <a:off x="662415" y="4990289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지도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주변 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CCTV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영상</a:t>
              </a:r>
            </a:p>
          </p:txBody>
        </p:sp>
        <p:sp>
          <p:nvSpPr>
            <p:cNvPr id="74" name="직사각형 73">
              <a:extLst>
                <a:ext uri="{FF2B5EF4-FFF2-40B4-BE49-F238E27FC236}">
                  <a16:creationId xmlns:a16="http://schemas.microsoft.com/office/drawing/2014/main" id="{C7D2F4D4-0CCB-49AA-B2D4-1F02112943DC}"/>
                </a:ext>
              </a:extLst>
            </p:cNvPr>
            <p:cNvSpPr/>
            <p:nvPr/>
          </p:nvSpPr>
          <p:spPr>
            <a:xfrm>
              <a:off x="662415" y="5564221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장치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그룹별 정보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작동제어</a:t>
              </a:r>
            </a:p>
          </p:txBody>
        </p:sp>
      </p:grp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D41764AF-067F-435F-90FD-3782A0B5B60F}"/>
              </a:ext>
            </a:extLst>
          </p:cNvPr>
          <p:cNvSpPr/>
          <p:nvPr/>
        </p:nvSpPr>
        <p:spPr>
          <a:xfrm flipH="1">
            <a:off x="2954696" y="3687414"/>
            <a:ext cx="1802968" cy="676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현장 센서정보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장치 작동 상태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CCTV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영상 등을 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통한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실시간 현장 모니터링 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498DFB27-D1B7-43A4-85B8-2EE514B75303}"/>
              </a:ext>
            </a:extLst>
          </p:cNvPr>
          <p:cNvGrpSpPr/>
          <p:nvPr/>
        </p:nvGrpSpPr>
        <p:grpSpPr>
          <a:xfrm>
            <a:off x="2902235" y="4601182"/>
            <a:ext cx="1907890" cy="1235413"/>
            <a:chOff x="662415" y="4416357"/>
            <a:chExt cx="1907890" cy="1623199"/>
          </a:xfrm>
        </p:grpSpPr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DFC83C18-6BF1-4C3A-9E09-CDCB2FAEE7DA}"/>
                </a:ext>
              </a:extLst>
            </p:cNvPr>
            <p:cNvSpPr/>
            <p:nvPr/>
          </p:nvSpPr>
          <p:spPr>
            <a:xfrm>
              <a:off x="662415" y="4416357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장치정보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임계치 기준 등록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관리</a:t>
              </a: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631DF65B-BB17-4EA9-A539-CBFDFC2C3F99}"/>
                </a:ext>
              </a:extLst>
            </p:cNvPr>
            <p:cNvSpPr/>
            <p:nvPr/>
          </p:nvSpPr>
          <p:spPr>
            <a:xfrm>
              <a:off x="662415" y="4990289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센서 정보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장치 작동 여부 모니터링</a:t>
              </a: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4896F08E-74A8-4CB6-98E0-12595F3616A9}"/>
                </a:ext>
              </a:extLst>
            </p:cNvPr>
            <p:cNvSpPr/>
            <p:nvPr/>
          </p:nvSpPr>
          <p:spPr>
            <a:xfrm>
              <a:off x="662415" y="5564221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원격제어 단말기 통신상태 모니터링</a:t>
              </a:r>
            </a:p>
          </p:txBody>
        </p:sp>
      </p:grpSp>
      <p:sp>
        <p:nvSpPr>
          <p:cNvPr id="90" name="타원 89">
            <a:extLst>
              <a:ext uri="{FF2B5EF4-FFF2-40B4-BE49-F238E27FC236}">
                <a16:creationId xmlns:a16="http://schemas.microsoft.com/office/drawing/2014/main" id="{1DFD6B4F-9879-4FFB-9F3E-81592B18C010}"/>
              </a:ext>
            </a:extLst>
          </p:cNvPr>
          <p:cNvSpPr/>
          <p:nvPr/>
        </p:nvSpPr>
        <p:spPr>
          <a:xfrm>
            <a:off x="5512635" y="2399623"/>
            <a:ext cx="1166730" cy="1166730"/>
          </a:xfrm>
          <a:prstGeom prst="ellipse">
            <a:avLst/>
          </a:prstGeom>
          <a:gradFill>
            <a:gsLst>
              <a:gs pos="100000">
                <a:schemeClr val="bg1"/>
              </a:gs>
              <a:gs pos="0">
                <a:schemeClr val="bg1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직사각형 91">
            <a:extLst>
              <a:ext uri="{FF2B5EF4-FFF2-40B4-BE49-F238E27FC236}">
                <a16:creationId xmlns:a16="http://schemas.microsoft.com/office/drawing/2014/main" id="{C7E7568B-461C-4282-A385-D1E4F97F7839}"/>
              </a:ext>
            </a:extLst>
          </p:cNvPr>
          <p:cNvSpPr/>
          <p:nvPr/>
        </p:nvSpPr>
        <p:spPr>
          <a:xfrm flipH="1">
            <a:off x="5194516" y="3687414"/>
            <a:ext cx="1802968" cy="676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설정 임계치 경고 알람과 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사용자가 설정한 조건에 따른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원격 작동  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(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수동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·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자동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)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B7DE3184-06B6-4CE4-A787-4FF4B2E4F65B}"/>
              </a:ext>
            </a:extLst>
          </p:cNvPr>
          <p:cNvGrpSpPr/>
          <p:nvPr/>
        </p:nvGrpSpPr>
        <p:grpSpPr>
          <a:xfrm>
            <a:off x="5142055" y="4601182"/>
            <a:ext cx="1907890" cy="1235413"/>
            <a:chOff x="662415" y="4416357"/>
            <a:chExt cx="1907890" cy="1623199"/>
          </a:xfrm>
        </p:grpSpPr>
        <p:sp>
          <p:nvSpPr>
            <p:cNvPr id="94" name="직사각형 93">
              <a:extLst>
                <a:ext uri="{FF2B5EF4-FFF2-40B4-BE49-F238E27FC236}">
                  <a16:creationId xmlns:a16="http://schemas.microsoft.com/office/drawing/2014/main" id="{BACE96B2-E52A-4F7C-98D8-EDABAAB663F7}"/>
                </a:ext>
              </a:extLst>
            </p:cNvPr>
            <p:cNvSpPr/>
            <p:nvPr/>
          </p:nvSpPr>
          <p:spPr>
            <a:xfrm>
              <a:off x="662415" y="4416357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장치 제어 및 이력 관리</a:t>
              </a:r>
              <a:endParaRPr lang="ko-KR" altLang="en-US" sz="1100" spc="-6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95" name="직사각형 94">
              <a:extLst>
                <a:ext uri="{FF2B5EF4-FFF2-40B4-BE49-F238E27FC236}">
                  <a16:creationId xmlns:a16="http://schemas.microsoft.com/office/drawing/2014/main" id="{48224C24-4F99-4238-ABC7-B6D909B81982}"/>
                </a:ext>
              </a:extLst>
            </p:cNvPr>
            <p:cNvSpPr/>
            <p:nvPr/>
          </p:nvSpPr>
          <p:spPr>
            <a:xfrm>
              <a:off x="662415" y="4990289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장치 제어 시나리오 등록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관리</a:t>
              </a:r>
            </a:p>
          </p:txBody>
        </p:sp>
        <p:sp>
          <p:nvSpPr>
            <p:cNvPr id="96" name="직사각형 95">
              <a:extLst>
                <a:ext uri="{FF2B5EF4-FFF2-40B4-BE49-F238E27FC236}">
                  <a16:creationId xmlns:a16="http://schemas.microsoft.com/office/drawing/2014/main" id="{1204F06B-11A3-4572-9B33-609B7F116DD7}"/>
                </a:ext>
              </a:extLst>
            </p:cNvPr>
            <p:cNvSpPr/>
            <p:nvPr/>
          </p:nvSpPr>
          <p:spPr>
            <a:xfrm>
              <a:off x="662415" y="5564221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주변 장치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</a:t>
              </a:r>
              <a:r>
                <a:rPr lang="ko-KR" altLang="en-US" sz="1100" spc="-1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경광등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,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스피커 등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)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연동</a:t>
              </a:r>
            </a:p>
          </p:txBody>
        </p:sp>
      </p:grp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2411D83C-4A42-4B44-A9AE-DC3CF0726B5F}"/>
              </a:ext>
            </a:extLst>
          </p:cNvPr>
          <p:cNvSpPr/>
          <p:nvPr/>
        </p:nvSpPr>
        <p:spPr>
          <a:xfrm flipH="1">
            <a:off x="7434337" y="3687414"/>
            <a:ext cx="1802968" cy="676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원격 제어 단말장치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(RCU, PLC),</a:t>
            </a: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CCTV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카메라 등 주요 장비에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b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</a:b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대한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장애 현황 모니터링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B83BA07C-5928-4ABB-9C29-E3FE5ADAD72F}"/>
              </a:ext>
            </a:extLst>
          </p:cNvPr>
          <p:cNvGrpSpPr/>
          <p:nvPr/>
        </p:nvGrpSpPr>
        <p:grpSpPr>
          <a:xfrm>
            <a:off x="7381876" y="4601182"/>
            <a:ext cx="1907890" cy="1235413"/>
            <a:chOff x="662415" y="4416357"/>
            <a:chExt cx="1907890" cy="1623199"/>
          </a:xfrm>
        </p:grpSpPr>
        <p:sp>
          <p:nvSpPr>
            <p:cNvPr id="100" name="직사각형 99">
              <a:extLst>
                <a:ext uri="{FF2B5EF4-FFF2-40B4-BE49-F238E27FC236}">
                  <a16:creationId xmlns:a16="http://schemas.microsoft.com/office/drawing/2014/main" id="{0A454E22-6CC2-4545-A178-1848E33B42FF}"/>
                </a:ext>
              </a:extLst>
            </p:cNvPr>
            <p:cNvSpPr/>
            <p:nvPr/>
          </p:nvSpPr>
          <p:spPr>
            <a:xfrm>
              <a:off x="662415" y="4416357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RCU , PLC 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등 단말기 통신상태</a:t>
              </a:r>
            </a:p>
          </p:txBody>
        </p: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6247CF94-2809-49B6-A196-BE054488E332}"/>
                </a:ext>
              </a:extLst>
            </p:cNvPr>
            <p:cNvSpPr/>
            <p:nvPr/>
          </p:nvSpPr>
          <p:spPr>
            <a:xfrm>
              <a:off x="662415" y="4990289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en-US" altLang="ko-KR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CCTV </a:t>
              </a:r>
              <a:r>
                <a:rPr lang="ko-KR" altLang="en-US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카메라</a:t>
              </a:r>
              <a:r>
                <a:rPr lang="en-US" altLang="ko-KR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 </a:t>
              </a:r>
              <a:r>
                <a:rPr lang="ko-KR" altLang="en-US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통신상태</a:t>
              </a:r>
            </a:p>
          </p:txBody>
        </p:sp>
        <p:sp>
          <p:nvSpPr>
            <p:cNvPr id="102" name="직사각형 101">
              <a:extLst>
                <a:ext uri="{FF2B5EF4-FFF2-40B4-BE49-F238E27FC236}">
                  <a16:creationId xmlns:a16="http://schemas.microsoft.com/office/drawing/2014/main" id="{B00B92D3-3C74-4804-81A0-DFB5D75B8FF5}"/>
                </a:ext>
              </a:extLst>
            </p:cNvPr>
            <p:cNvSpPr/>
            <p:nvPr/>
          </p:nvSpPr>
          <p:spPr>
            <a:xfrm>
              <a:off x="662415" y="5564221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장애 조치 결과 등록</a:t>
              </a:r>
              <a:r>
                <a:rPr lang="en-US" altLang="ko-KR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관리</a:t>
              </a:r>
            </a:p>
          </p:txBody>
        </p:sp>
      </p:grp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F5F1FFE0-E22A-4FAF-9181-46709C9B209F}"/>
              </a:ext>
            </a:extLst>
          </p:cNvPr>
          <p:cNvSpPr/>
          <p:nvPr/>
        </p:nvSpPr>
        <p:spPr>
          <a:xfrm flipH="1">
            <a:off x="9674157" y="3687414"/>
            <a:ext cx="1802968" cy="6767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계측 센서 등의 계측 값 변동 추이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</a:t>
            </a: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작동이력</a:t>
            </a: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장애이력 등에 대한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algn="ctr">
              <a:lnSpc>
                <a:spcPts val="1800"/>
              </a:lnSpc>
              <a:tabLst>
                <a:tab pos="895350" algn="l"/>
              </a:tabLst>
            </a:pPr>
            <a:r>
              <a:rPr lang="ko-KR" altLang="en-US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기간별 보고서 조회 및 출력</a:t>
            </a:r>
            <a:endParaRPr lang="en-US" altLang="ko-KR" sz="1200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grpSp>
        <p:nvGrpSpPr>
          <p:cNvPr id="105" name="그룹 104">
            <a:extLst>
              <a:ext uri="{FF2B5EF4-FFF2-40B4-BE49-F238E27FC236}">
                <a16:creationId xmlns:a16="http://schemas.microsoft.com/office/drawing/2014/main" id="{4C2B1706-8175-49A3-A4F3-C088A5CC78ED}"/>
              </a:ext>
            </a:extLst>
          </p:cNvPr>
          <p:cNvGrpSpPr/>
          <p:nvPr/>
        </p:nvGrpSpPr>
        <p:grpSpPr>
          <a:xfrm>
            <a:off x="9621696" y="4601182"/>
            <a:ext cx="1907890" cy="1235413"/>
            <a:chOff x="662415" y="4416357"/>
            <a:chExt cx="1907890" cy="1623199"/>
          </a:xfrm>
        </p:grpSpPr>
        <p:sp>
          <p:nvSpPr>
            <p:cNvPr id="106" name="직사각형 105">
              <a:extLst>
                <a:ext uri="{FF2B5EF4-FFF2-40B4-BE49-F238E27FC236}">
                  <a16:creationId xmlns:a16="http://schemas.microsoft.com/office/drawing/2014/main" id="{A8F929A1-BECB-4D11-9F5F-109614A850FD}"/>
                </a:ext>
              </a:extLst>
            </p:cNvPr>
            <p:cNvSpPr/>
            <p:nvPr/>
          </p:nvSpPr>
          <p:spPr>
            <a:xfrm>
              <a:off x="662415" y="4416357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이상 알람 발생</a:t>
              </a:r>
              <a:r>
                <a:rPr lang="en-US" altLang="ko-KR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조치 현황</a:t>
              </a: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010FBB0A-7F22-4B3A-BC63-EF137632A8EF}"/>
                </a:ext>
              </a:extLst>
            </p:cNvPr>
            <p:cNvSpPr/>
            <p:nvPr/>
          </p:nvSpPr>
          <p:spPr>
            <a:xfrm>
              <a:off x="662415" y="4990289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점검대상 장비 목록 추출</a:t>
              </a: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158DBE0E-4BBA-41E5-81DC-0AACE2E49AD2}"/>
                </a:ext>
              </a:extLst>
            </p:cNvPr>
            <p:cNvSpPr/>
            <p:nvPr/>
          </p:nvSpPr>
          <p:spPr>
            <a:xfrm>
              <a:off x="662415" y="5564221"/>
              <a:ext cx="1907890" cy="475335"/>
            </a:xfrm>
            <a:prstGeom prst="rect">
              <a:avLst/>
            </a:prstGeom>
            <a:gradFill flip="none" rotWithShape="1">
              <a:gsLst>
                <a:gs pos="4000">
                  <a:srgbClr val="D5D5D5"/>
                </a:gs>
                <a:gs pos="4000">
                  <a:srgbClr val="E4E4E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Ins="0" rtlCol="0" anchor="ctr"/>
            <a:lstStyle/>
            <a:p>
              <a:r>
                <a:rPr lang="ko-KR" altLang="en-US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기간별 보고서 조회</a:t>
              </a:r>
              <a:r>
                <a:rPr lang="en-US" altLang="ko-KR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·</a:t>
              </a:r>
              <a:r>
                <a:rPr lang="ko-KR" altLang="en-US" sz="1100" spc="-10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출력</a:t>
              </a:r>
            </a:p>
          </p:txBody>
        </p:sp>
      </p:grpSp>
      <p:sp>
        <p:nvSpPr>
          <p:cNvPr id="50" name="사각형: 둥근 위쪽 모서리 49">
            <a:extLst>
              <a:ext uri="{FF2B5EF4-FFF2-40B4-BE49-F238E27FC236}">
                <a16:creationId xmlns:a16="http://schemas.microsoft.com/office/drawing/2014/main" id="{D911366D-F342-4081-BEB9-1A1A49A20CFE}"/>
              </a:ext>
            </a:extLst>
          </p:cNvPr>
          <p:cNvSpPr/>
          <p:nvPr/>
        </p:nvSpPr>
        <p:spPr>
          <a:xfrm>
            <a:off x="9621696" y="1736725"/>
            <a:ext cx="190789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545454"/>
              </a:gs>
              <a:gs pos="25000">
                <a:srgbClr val="40404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통계정보 분석</a:t>
            </a:r>
            <a:r>
              <a:rPr lang="en-US" altLang="ko-KR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·</a:t>
            </a:r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활용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2" name="사각형: 둥근 위쪽 모서리 51">
            <a:extLst>
              <a:ext uri="{FF2B5EF4-FFF2-40B4-BE49-F238E27FC236}">
                <a16:creationId xmlns:a16="http://schemas.microsoft.com/office/drawing/2014/main" id="{FDEB8257-9D3C-4212-8AA1-233031CB25A7}"/>
              </a:ext>
            </a:extLst>
          </p:cNvPr>
          <p:cNvSpPr/>
          <p:nvPr/>
        </p:nvSpPr>
        <p:spPr>
          <a:xfrm>
            <a:off x="662414" y="1736725"/>
            <a:ext cx="190789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16ABBD"/>
              </a:gs>
              <a:gs pos="25000">
                <a:srgbClr val="1496A8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종합 상황판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53" name="사각형: 둥근 위쪽 모서리 52">
            <a:extLst>
              <a:ext uri="{FF2B5EF4-FFF2-40B4-BE49-F238E27FC236}">
                <a16:creationId xmlns:a16="http://schemas.microsoft.com/office/drawing/2014/main" id="{5E3A2174-13BE-4442-9BC9-3212A431B569}"/>
              </a:ext>
            </a:extLst>
          </p:cNvPr>
          <p:cNvSpPr/>
          <p:nvPr/>
        </p:nvSpPr>
        <p:spPr>
          <a:xfrm>
            <a:off x="2902235" y="1736725"/>
            <a:ext cx="190789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상태 모니터링</a:t>
            </a:r>
          </a:p>
        </p:txBody>
      </p:sp>
      <p:sp>
        <p:nvSpPr>
          <p:cNvPr id="54" name="사각형: 둥근 위쪽 모서리 53">
            <a:extLst>
              <a:ext uri="{FF2B5EF4-FFF2-40B4-BE49-F238E27FC236}">
                <a16:creationId xmlns:a16="http://schemas.microsoft.com/office/drawing/2014/main" id="{A82C1B35-5F2F-4672-B9D5-3D7BA831D97B}"/>
              </a:ext>
            </a:extLst>
          </p:cNvPr>
          <p:cNvSpPr/>
          <p:nvPr/>
        </p:nvSpPr>
        <p:spPr>
          <a:xfrm>
            <a:off x="5142055" y="1736725"/>
            <a:ext cx="190789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원격제어</a:t>
            </a:r>
          </a:p>
        </p:txBody>
      </p:sp>
      <p:sp>
        <p:nvSpPr>
          <p:cNvPr id="59" name="사각형: 둥근 위쪽 모서리 58">
            <a:extLst>
              <a:ext uri="{FF2B5EF4-FFF2-40B4-BE49-F238E27FC236}">
                <a16:creationId xmlns:a16="http://schemas.microsoft.com/office/drawing/2014/main" id="{8D3ED547-52F2-41CD-BA6D-E8E1324330C4}"/>
              </a:ext>
            </a:extLst>
          </p:cNvPr>
          <p:cNvSpPr/>
          <p:nvPr/>
        </p:nvSpPr>
        <p:spPr>
          <a:xfrm>
            <a:off x="7381876" y="1736725"/>
            <a:ext cx="190789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장비 장애관리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pic>
        <p:nvPicPr>
          <p:cNvPr id="71" name="그림 70">
            <a:extLst>
              <a:ext uri="{FF2B5EF4-FFF2-40B4-BE49-F238E27FC236}">
                <a16:creationId xmlns:a16="http://schemas.microsoft.com/office/drawing/2014/main" id="{7B06A47A-A9CC-4021-B0B9-C8B7BDBE23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8" t="25603" r="24947" b="23763"/>
          <a:stretch/>
        </p:blipFill>
        <p:spPr>
          <a:xfrm>
            <a:off x="1098909" y="2465538"/>
            <a:ext cx="1034900" cy="1034900"/>
          </a:xfrm>
          <a:prstGeom prst="ellipse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216CD8EC-8913-42F2-BD64-619F25B3F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0" t="11963" r="11074"/>
          <a:stretch/>
        </p:blipFill>
        <p:spPr>
          <a:xfrm>
            <a:off x="3337780" y="2464588"/>
            <a:ext cx="1036800" cy="1036800"/>
          </a:xfrm>
          <a:prstGeom prst="ellipse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22505E3E-E265-4FE0-9FDD-61023913B2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9105" r="14742" b="23740"/>
          <a:stretch/>
        </p:blipFill>
        <p:spPr>
          <a:xfrm>
            <a:off x="5577600" y="2464588"/>
            <a:ext cx="1036800" cy="1036800"/>
          </a:xfrm>
          <a:prstGeom prst="ellipse">
            <a:avLst/>
          </a:prstGeom>
        </p:spPr>
      </p:pic>
      <p:pic>
        <p:nvPicPr>
          <p:cNvPr id="117" name="그림 116">
            <a:extLst>
              <a:ext uri="{FF2B5EF4-FFF2-40B4-BE49-F238E27FC236}">
                <a16:creationId xmlns:a16="http://schemas.microsoft.com/office/drawing/2014/main" id="{A108C8A8-5065-4595-B4EC-5080CE3B84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4" t="19105" r="18273" b="23826"/>
          <a:stretch/>
        </p:blipFill>
        <p:spPr>
          <a:xfrm>
            <a:off x="7817421" y="2464588"/>
            <a:ext cx="1036800" cy="1036800"/>
          </a:xfrm>
          <a:prstGeom prst="ellipse">
            <a:avLst/>
          </a:prstGeom>
        </p:spPr>
      </p:pic>
      <p:pic>
        <p:nvPicPr>
          <p:cNvPr id="119" name="그림 118">
            <a:extLst>
              <a:ext uri="{FF2B5EF4-FFF2-40B4-BE49-F238E27FC236}">
                <a16:creationId xmlns:a16="http://schemas.microsoft.com/office/drawing/2014/main" id="{14004003-6155-4D0A-A9A6-26ACD442D51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1" t="12570" r="12375" b="13277"/>
          <a:stretch/>
        </p:blipFill>
        <p:spPr>
          <a:xfrm>
            <a:off x="10057241" y="2464588"/>
            <a:ext cx="1036800" cy="1036800"/>
          </a:xfrm>
          <a:prstGeom prst="ellipse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5C01AB35-E845-401F-BE3F-929CD60D1BB3}"/>
              </a:ext>
            </a:extLst>
          </p:cNvPr>
          <p:cNvSpPr/>
          <p:nvPr/>
        </p:nvSpPr>
        <p:spPr>
          <a:xfrm flipH="1">
            <a:off x="1597355" y="510082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069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>
            <a:extLst>
              <a:ext uri="{FF2B5EF4-FFF2-40B4-BE49-F238E27FC236}">
                <a16:creationId xmlns:a16="http://schemas.microsoft.com/office/drawing/2014/main" id="{1DA98708-49F8-4433-8606-56C75F4107F5}"/>
              </a:ext>
            </a:extLst>
          </p:cNvPr>
          <p:cNvGrpSpPr/>
          <p:nvPr/>
        </p:nvGrpSpPr>
        <p:grpSpPr>
          <a:xfrm>
            <a:off x="341191" y="693331"/>
            <a:ext cx="10817584" cy="600998"/>
            <a:chOff x="428276" y="638355"/>
            <a:chExt cx="5386338" cy="600998"/>
          </a:xfrm>
        </p:grpSpPr>
        <p:sp>
          <p:nvSpPr>
            <p:cNvPr id="56" name="직사각형 55">
              <a:extLst>
                <a:ext uri="{FF2B5EF4-FFF2-40B4-BE49-F238E27FC236}">
                  <a16:creationId xmlns:a16="http://schemas.microsoft.com/office/drawing/2014/main" id="{8D7055AB-0AB1-4652-A53C-5F9ECC9483B9}"/>
                </a:ext>
              </a:extLst>
            </p:cNvPr>
            <p:cNvSpPr/>
            <p:nvPr/>
          </p:nvSpPr>
          <p:spPr>
            <a:xfrm>
              <a:off x="428276" y="638355"/>
              <a:ext cx="1227135" cy="324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6600" spc="-4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gradFill flip="none" rotWithShape="1">
                    <a:gsLst>
                      <a:gs pos="50000">
                        <a:srgbClr val="288DCB"/>
                      </a:gs>
                      <a:gs pos="50000">
                        <a:srgbClr val="064874"/>
                      </a:gs>
                    </a:gsLst>
                    <a:lin ang="5400000" scaled="1"/>
                    <a:tileRect/>
                  </a:gradFill>
                  <a:latin typeface="KoPub바탕체 Bold" panose="00000800000000000000" pitchFamily="2" charset="-127"/>
                  <a:ea typeface="KoPub바탕체 Bold" panose="00000800000000000000" pitchFamily="2" charset="-127"/>
                </a:rPr>
                <a:t>05</a:t>
              </a:r>
              <a:endParaRPr lang="ko-KR" altLang="en-US" sz="6600" spc="-400" dirty="0">
                <a:ln>
                  <a:solidFill>
                    <a:schemeClr val="bg1">
                      <a:alpha val="0"/>
                    </a:schemeClr>
                  </a:solidFill>
                </a:ln>
                <a:gradFill flip="none" rotWithShape="1">
                  <a:gsLst>
                    <a:gs pos="50000">
                      <a:srgbClr val="288DCB"/>
                    </a:gs>
                    <a:gs pos="50000">
                      <a:srgbClr val="064874"/>
                    </a:gs>
                  </a:gsLst>
                  <a:lin ang="5400000" scaled="1"/>
                  <a:tileRect/>
                </a:gradFill>
                <a:latin typeface="KoPub바탕체 Bold" panose="00000800000000000000" pitchFamily="2" charset="-127"/>
                <a:ea typeface="KoPub바탕체 Bold" panose="00000800000000000000" pitchFamily="2" charset="-127"/>
              </a:endParaRPr>
            </a:p>
          </p:txBody>
        </p:sp>
        <p:sp>
          <p:nvSpPr>
            <p:cNvPr id="59" name="직사각형 58">
              <a:extLst>
                <a:ext uri="{FF2B5EF4-FFF2-40B4-BE49-F238E27FC236}">
                  <a16:creationId xmlns:a16="http://schemas.microsoft.com/office/drawing/2014/main" id="{7E9D4989-6A26-46A6-A691-E1CFA27B6D7E}"/>
                </a:ext>
              </a:extLst>
            </p:cNvPr>
            <p:cNvSpPr/>
            <p:nvPr/>
          </p:nvSpPr>
          <p:spPr>
            <a:xfrm flipH="1">
              <a:off x="1503441" y="685355"/>
              <a:ext cx="4311173" cy="553998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>
                <a:tabLst>
                  <a:tab pos="895350" algn="l"/>
                </a:tabLst>
              </a:pPr>
              <a:r>
                <a:rPr lang="en-US" altLang="ko-KR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ASTER</a:t>
              </a:r>
              <a:r>
                <a:rPr lang="ko-KR" altLang="en-US" sz="36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활용 예시 </a:t>
              </a:r>
              <a:r>
                <a:rPr lang="en-US" altLang="ko-KR" sz="28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#1 – </a:t>
              </a:r>
              <a:r>
                <a:rPr lang="ko-KR" altLang="en-US" sz="2800" b="1" spc="-200" dirty="0" err="1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스마트홍수</a:t>
              </a:r>
              <a:r>
                <a:rPr lang="ko-KR" altLang="en-US" sz="2800" b="1" spc="-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 관리시스템 </a:t>
              </a:r>
              <a:endParaRPr lang="en-US" altLang="ko-KR" sz="2800" b="1" spc="-2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699784E0-E92B-4FA0-AF4F-229F52094AC2}"/>
              </a:ext>
            </a:extLst>
          </p:cNvPr>
          <p:cNvCxnSpPr>
            <a:cxnSpLocks/>
          </p:cNvCxnSpPr>
          <p:nvPr/>
        </p:nvCxnSpPr>
        <p:spPr>
          <a:xfrm>
            <a:off x="585289" y="1373626"/>
            <a:ext cx="1109027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C6C26D42-F174-4597-92A4-58E6A1F56427}"/>
              </a:ext>
            </a:extLst>
          </p:cNvPr>
          <p:cNvCxnSpPr>
            <a:cxnSpLocks/>
          </p:cNvCxnSpPr>
          <p:nvPr/>
        </p:nvCxnSpPr>
        <p:spPr>
          <a:xfrm>
            <a:off x="550863" y="1373626"/>
            <a:ext cx="828000" cy="0"/>
          </a:xfrm>
          <a:prstGeom prst="line">
            <a:avLst/>
          </a:prstGeom>
          <a:ln w="38100">
            <a:solidFill>
              <a:srgbClr val="288D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사각형: 모서리가 접힌 도형 16">
            <a:extLst>
              <a:ext uri="{FF2B5EF4-FFF2-40B4-BE49-F238E27FC236}">
                <a16:creationId xmlns:a16="http://schemas.microsoft.com/office/drawing/2014/main" id="{527CDC71-FBBA-4E30-AB8B-91CEE5C7878C}"/>
              </a:ext>
            </a:extLst>
          </p:cNvPr>
          <p:cNvSpPr/>
          <p:nvPr/>
        </p:nvSpPr>
        <p:spPr>
          <a:xfrm>
            <a:off x="8904278" y="2133679"/>
            <a:ext cx="2797956" cy="398399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8" name="사각형: 모서리가 접힌 도형 17">
            <a:extLst>
              <a:ext uri="{FF2B5EF4-FFF2-40B4-BE49-F238E27FC236}">
                <a16:creationId xmlns:a16="http://schemas.microsoft.com/office/drawing/2014/main" id="{114154A0-8626-42B5-A783-FD5257F961EB}"/>
              </a:ext>
            </a:extLst>
          </p:cNvPr>
          <p:cNvSpPr/>
          <p:nvPr/>
        </p:nvSpPr>
        <p:spPr>
          <a:xfrm>
            <a:off x="585289" y="2126059"/>
            <a:ext cx="4148138" cy="3991610"/>
          </a:xfrm>
          <a:prstGeom prst="foldedCorner">
            <a:avLst>
              <a:gd name="adj" fmla="val 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9" name="사각형: 둥근 위쪽 모서리 18">
            <a:extLst>
              <a:ext uri="{FF2B5EF4-FFF2-40B4-BE49-F238E27FC236}">
                <a16:creationId xmlns:a16="http://schemas.microsoft.com/office/drawing/2014/main" id="{4372961A-1DD5-402C-845C-1BE988CE1D44}"/>
              </a:ext>
            </a:extLst>
          </p:cNvPr>
          <p:cNvSpPr/>
          <p:nvPr/>
        </p:nvSpPr>
        <p:spPr>
          <a:xfrm>
            <a:off x="798875" y="1904444"/>
            <a:ext cx="3717156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545454"/>
              </a:gs>
              <a:gs pos="25000">
                <a:srgbClr val="404040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 dirty="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구성</a:t>
            </a:r>
          </a:p>
        </p:txBody>
      </p:sp>
      <p:sp>
        <p:nvSpPr>
          <p:cNvPr id="20" name="사각형: 둥근 위쪽 모서리 19">
            <a:extLst>
              <a:ext uri="{FF2B5EF4-FFF2-40B4-BE49-F238E27FC236}">
                <a16:creationId xmlns:a16="http://schemas.microsoft.com/office/drawing/2014/main" id="{A01DD103-0E28-4315-A5E2-4C79A94CCCF5}"/>
              </a:ext>
            </a:extLst>
          </p:cNvPr>
          <p:cNvSpPr/>
          <p:nvPr/>
        </p:nvSpPr>
        <p:spPr>
          <a:xfrm>
            <a:off x="9100856" y="1904444"/>
            <a:ext cx="2404800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/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스마트 관리시스템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235C6960-7F9B-4B45-A881-AAEBC14B2C40}"/>
              </a:ext>
            </a:extLst>
          </p:cNvPr>
          <p:cNvSpPr/>
          <p:nvPr/>
        </p:nvSpPr>
        <p:spPr>
          <a:xfrm>
            <a:off x="798875" y="2832704"/>
            <a:ext cx="1162318" cy="268425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사각형: 둥근 위쪽 모서리 21">
            <a:extLst>
              <a:ext uri="{FF2B5EF4-FFF2-40B4-BE49-F238E27FC236}">
                <a16:creationId xmlns:a16="http://schemas.microsoft.com/office/drawing/2014/main" id="{0383DB8C-8FDA-49A2-9B82-F0D2941C9861}"/>
              </a:ext>
            </a:extLst>
          </p:cNvPr>
          <p:cNvSpPr/>
          <p:nvPr/>
        </p:nvSpPr>
        <p:spPr>
          <a:xfrm>
            <a:off x="798875" y="2543102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수문 </a:t>
            </a:r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#1 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E4DBF70-ACE6-4F89-AF3C-A00772526647}"/>
              </a:ext>
            </a:extLst>
          </p:cNvPr>
          <p:cNvSpPr/>
          <p:nvPr/>
        </p:nvSpPr>
        <p:spPr>
          <a:xfrm>
            <a:off x="2076294" y="2832704"/>
            <a:ext cx="1162318" cy="268425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사각형: 둥근 위쪽 모서리 23">
            <a:extLst>
              <a:ext uri="{FF2B5EF4-FFF2-40B4-BE49-F238E27FC236}">
                <a16:creationId xmlns:a16="http://schemas.microsoft.com/office/drawing/2014/main" id="{C1258B43-A2D0-4087-8950-77657A7458A7}"/>
              </a:ext>
            </a:extLst>
          </p:cNvPr>
          <p:cNvSpPr/>
          <p:nvPr/>
        </p:nvSpPr>
        <p:spPr>
          <a:xfrm>
            <a:off x="2076294" y="2543102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수문 </a:t>
            </a:r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#2 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60580C9-8193-4325-AAB6-B81045F0840C}"/>
              </a:ext>
            </a:extLst>
          </p:cNvPr>
          <p:cNvSpPr/>
          <p:nvPr/>
        </p:nvSpPr>
        <p:spPr>
          <a:xfrm>
            <a:off x="3353713" y="2832704"/>
            <a:ext cx="1162318" cy="268425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사각형: 둥근 위쪽 모서리 25">
            <a:extLst>
              <a:ext uri="{FF2B5EF4-FFF2-40B4-BE49-F238E27FC236}">
                <a16:creationId xmlns:a16="http://schemas.microsoft.com/office/drawing/2014/main" id="{11CC47A5-B67F-402D-AC55-5B5B723BC91D}"/>
              </a:ext>
            </a:extLst>
          </p:cNvPr>
          <p:cNvSpPr/>
          <p:nvPr/>
        </p:nvSpPr>
        <p:spPr>
          <a:xfrm>
            <a:off x="3353713" y="2543102"/>
            <a:ext cx="1162318" cy="287977"/>
          </a:xfrm>
          <a:prstGeom prst="round2SameRect">
            <a:avLst>
              <a:gd name="adj1" fmla="val 0"/>
              <a:gd name="adj2" fmla="val 0"/>
            </a:avLst>
          </a:prstGeom>
          <a:gradFill>
            <a:gsLst>
              <a:gs pos="0">
                <a:srgbClr val="CDCDCD"/>
              </a:gs>
              <a:gs pos="100000">
                <a:srgbClr val="CDCDCD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수문 </a:t>
            </a:r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#n … 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B7483FB-402B-4FC7-97A6-01D8D32DB4B8}"/>
              </a:ext>
            </a:extLst>
          </p:cNvPr>
          <p:cNvSpPr/>
          <p:nvPr/>
        </p:nvSpPr>
        <p:spPr>
          <a:xfrm>
            <a:off x="798874" y="5623012"/>
            <a:ext cx="3717155" cy="28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7B41EC2B-ABF4-4886-8E2D-C38C38EF2F3C}"/>
              </a:ext>
            </a:extLst>
          </p:cNvPr>
          <p:cNvGrpSpPr/>
          <p:nvPr/>
        </p:nvGrpSpPr>
        <p:grpSpPr>
          <a:xfrm>
            <a:off x="877334" y="5655702"/>
            <a:ext cx="608902" cy="220167"/>
            <a:chOff x="1265139" y="5494333"/>
            <a:chExt cx="608902" cy="220167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50394AC-B692-4B1D-9E95-043963C5F8A8}"/>
                </a:ext>
              </a:extLst>
            </p:cNvPr>
            <p:cNvSpPr/>
            <p:nvPr/>
          </p:nvSpPr>
          <p:spPr>
            <a:xfrm>
              <a:off x="1265139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1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2F836F-F7E4-41CE-84E8-108E5BF14457}"/>
                </a:ext>
              </a:extLst>
            </p:cNvPr>
            <p:cNvSpPr txBox="1"/>
            <p:nvPr/>
          </p:nvSpPr>
          <p:spPr>
            <a:xfrm>
              <a:off x="1346583" y="5494333"/>
              <a:ext cx="527458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수위계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41023657-7650-4891-B737-1458CEF78FC6}"/>
              </a:ext>
            </a:extLst>
          </p:cNvPr>
          <p:cNvGrpSpPr/>
          <p:nvPr/>
        </p:nvGrpSpPr>
        <p:grpSpPr>
          <a:xfrm>
            <a:off x="1426787" y="5655702"/>
            <a:ext cx="608902" cy="220167"/>
            <a:chOff x="1926871" y="5494333"/>
            <a:chExt cx="608902" cy="220167"/>
          </a:xfrm>
        </p:grpSpPr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744CF0F5-EC44-41F5-BA37-9EE9411A1F84}"/>
                </a:ext>
              </a:extLst>
            </p:cNvPr>
            <p:cNvSpPr/>
            <p:nvPr/>
          </p:nvSpPr>
          <p:spPr>
            <a:xfrm>
              <a:off x="1926871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2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523C5BA-23F9-4ED0-B561-A565339D4772}"/>
                </a:ext>
              </a:extLst>
            </p:cNvPr>
            <p:cNvSpPr txBox="1"/>
            <p:nvPr/>
          </p:nvSpPr>
          <p:spPr>
            <a:xfrm>
              <a:off x="2008315" y="5494333"/>
              <a:ext cx="527458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권양기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EBFED85D-A68E-48B9-9DFD-114FC038932F}"/>
              </a:ext>
            </a:extLst>
          </p:cNvPr>
          <p:cNvGrpSpPr/>
          <p:nvPr/>
        </p:nvGrpSpPr>
        <p:grpSpPr>
          <a:xfrm>
            <a:off x="1961680" y="5655702"/>
            <a:ext cx="1550193" cy="220167"/>
            <a:chOff x="2588603" y="5494333"/>
            <a:chExt cx="1550193" cy="220167"/>
          </a:xfrm>
        </p:grpSpPr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953D7C99-FD05-4E87-9F96-B731DE6399B4}"/>
                </a:ext>
              </a:extLst>
            </p:cNvPr>
            <p:cNvSpPr/>
            <p:nvPr/>
          </p:nvSpPr>
          <p:spPr>
            <a:xfrm>
              <a:off x="2588603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3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6D86AC-03D8-4D45-A10A-299D6662F3BD}"/>
                </a:ext>
              </a:extLst>
            </p:cNvPr>
            <p:cNvSpPr txBox="1"/>
            <p:nvPr/>
          </p:nvSpPr>
          <p:spPr>
            <a:xfrm>
              <a:off x="2670047" y="5494333"/>
              <a:ext cx="1468749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ko-KR" altLang="en-US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원격제어장치</a:t>
              </a:r>
              <a:r>
                <a:rPr lang="en-US" altLang="ko-KR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(RTU)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B738FA2-FB96-49CC-9ACB-3D7A7B4347BC}"/>
              </a:ext>
            </a:extLst>
          </p:cNvPr>
          <p:cNvGrpSpPr/>
          <p:nvPr/>
        </p:nvGrpSpPr>
        <p:grpSpPr>
          <a:xfrm>
            <a:off x="3057037" y="5655702"/>
            <a:ext cx="597563" cy="220167"/>
            <a:chOff x="3538539" y="5494333"/>
            <a:chExt cx="597563" cy="220167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89D63C46-243A-4AF6-898F-7A0D5E42A2E5}"/>
                </a:ext>
              </a:extLst>
            </p:cNvPr>
            <p:cNvSpPr/>
            <p:nvPr/>
          </p:nvSpPr>
          <p:spPr>
            <a:xfrm>
              <a:off x="3538539" y="5538666"/>
              <a:ext cx="146738" cy="146740"/>
            </a:xfrm>
            <a:prstGeom prst="ellipse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4</a:t>
              </a:r>
              <a:endParaRPr lang="ko-KR" altLang="en-US" sz="9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D58A6C8-E01D-4B11-A97C-9F0F7329D91C}"/>
                </a:ext>
              </a:extLst>
            </p:cNvPr>
            <p:cNvSpPr txBox="1"/>
            <p:nvPr/>
          </p:nvSpPr>
          <p:spPr>
            <a:xfrm>
              <a:off x="3619983" y="5494333"/>
              <a:ext cx="516119" cy="220167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</p:spPr>
          <p:txBody>
            <a:bodyPr wrap="square" tIns="0" bIns="0" rtlCol="0" anchor="ctr">
              <a:noAutofit/>
            </a:bodyPr>
            <a:lstStyle>
              <a:defPPr>
                <a:defRPr lang="en-US"/>
              </a:defPPr>
              <a:lvl1pPr>
                <a:defRPr sz="10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>
                      <a:lumMod val="50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r>
                <a:rPr lang="en-US" altLang="ko-KR" sz="900" spc="-4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돋움체 Medium" panose="00000600000000000000" pitchFamily="2" charset="-127"/>
                  <a:ea typeface="KoPub돋움체 Medium" panose="00000600000000000000" pitchFamily="2" charset="-127"/>
                </a:rPr>
                <a:t>CCTV</a:t>
              </a:r>
              <a:endParaRPr lang="ko-KR" altLang="en-US" sz="900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endParaRPr>
            </a:p>
          </p:txBody>
        </p:sp>
      </p:grpSp>
      <p:sp>
        <p:nvSpPr>
          <p:cNvPr id="40" name="사각형: 모서리가 접힌 도형 39">
            <a:extLst>
              <a:ext uri="{FF2B5EF4-FFF2-40B4-BE49-F238E27FC236}">
                <a16:creationId xmlns:a16="http://schemas.microsoft.com/office/drawing/2014/main" id="{F2F2CA62-4665-4439-B94E-D392DC78B569}"/>
              </a:ext>
            </a:extLst>
          </p:cNvPr>
          <p:cNvSpPr/>
          <p:nvPr/>
        </p:nvSpPr>
        <p:spPr>
          <a:xfrm>
            <a:off x="4723987" y="2126059"/>
            <a:ext cx="2797956" cy="3991610"/>
          </a:xfrm>
          <a:prstGeom prst="foldedCorner">
            <a:avLst>
              <a:gd name="adj" fmla="val 0"/>
            </a:avLst>
          </a:prstGeom>
          <a:gradFill>
            <a:gsLst>
              <a:gs pos="0">
                <a:srgbClr val="ECECEC"/>
              </a:gs>
              <a:gs pos="100000">
                <a:srgbClr val="ECECEC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72000" bIns="108000" rtlCol="0" anchor="t"/>
          <a:lstStyle/>
          <a:p>
            <a:endParaRPr lang="ko-KR" altLang="en-US" sz="900" spc="-40" dirty="0">
              <a:ln>
                <a:solidFill>
                  <a:prstClr val="white">
                    <a:alpha val="0"/>
                  </a:prstClr>
                </a:solidFill>
              </a:ln>
              <a:solidFill>
                <a:schemeClr val="bg1">
                  <a:lumMod val="50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41" name="사각형: 둥근 위쪽 모서리 40">
            <a:extLst>
              <a:ext uri="{FF2B5EF4-FFF2-40B4-BE49-F238E27FC236}">
                <a16:creationId xmlns:a16="http://schemas.microsoft.com/office/drawing/2014/main" id="{77D9575B-0F39-47DE-B236-1B345A65AB5C}"/>
              </a:ext>
            </a:extLst>
          </p:cNvPr>
          <p:cNvSpPr/>
          <p:nvPr/>
        </p:nvSpPr>
        <p:spPr>
          <a:xfrm>
            <a:off x="4928653" y="1904444"/>
            <a:ext cx="2404801" cy="432000"/>
          </a:xfrm>
          <a:prstGeom prst="round2SameRect">
            <a:avLst>
              <a:gd name="adj1" fmla="val 28876"/>
              <a:gd name="adj2" fmla="val 0"/>
            </a:avLst>
          </a:prstGeom>
          <a:gradFill flip="none" rotWithShape="1">
            <a:gsLst>
              <a:gs pos="25000">
                <a:srgbClr val="095A91"/>
              </a:gs>
              <a:gs pos="25000">
                <a:srgbClr val="074975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54000" rIns="0" bIns="90000" rtlCol="0" anchor="ctr"/>
          <a:lstStyle/>
          <a:p>
            <a:pPr algn="ctr">
              <a:defRPr/>
            </a:pPr>
            <a:r>
              <a:rPr lang="ko-KR" altLang="en-US" spc="-100">
                <a:ln>
                  <a:solidFill>
                    <a:prstClr val="white">
                      <a:alpha val="0"/>
                    </a:prstClr>
                  </a:solidFill>
                </a:ln>
                <a:solidFill>
                  <a:prstClr val="white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현장 설비</a:t>
            </a:r>
            <a:endParaRPr lang="ko-KR" altLang="en-US" spc="-100" dirty="0">
              <a:ln>
                <a:solidFill>
                  <a:prstClr val="white">
                    <a:alpha val="0"/>
                  </a:prstClr>
                </a:solidFill>
              </a:ln>
              <a:solidFill>
                <a:prstClr val="white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</p:txBody>
      </p:sp>
      <p:sp>
        <p:nvSpPr>
          <p:cNvPr id="42" name="사각형: 둥근 모서리 41">
            <a:extLst>
              <a:ext uri="{FF2B5EF4-FFF2-40B4-BE49-F238E27FC236}">
                <a16:creationId xmlns:a16="http://schemas.microsoft.com/office/drawing/2014/main" id="{34B84017-308F-4698-AABF-91CD82C4A7DA}"/>
              </a:ext>
            </a:extLst>
          </p:cNvPr>
          <p:cNvSpPr/>
          <p:nvPr/>
        </p:nvSpPr>
        <p:spPr>
          <a:xfrm>
            <a:off x="4947098" y="2543102"/>
            <a:ext cx="961632" cy="1030965"/>
          </a:xfrm>
          <a:prstGeom prst="roundRect">
            <a:avLst>
              <a:gd name="adj" fmla="val 610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수문</a:t>
            </a: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682E36F8-6E36-4532-B227-42974073C721}"/>
              </a:ext>
            </a:extLst>
          </p:cNvPr>
          <p:cNvSpPr/>
          <p:nvPr/>
        </p:nvSpPr>
        <p:spPr>
          <a:xfrm>
            <a:off x="4947098" y="3711574"/>
            <a:ext cx="961632" cy="103096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0" rIns="0" rtlCol="0" anchor="ctr"/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권양기</a:t>
            </a: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7CDF9BC4-6512-410A-8453-0A426E3A50AD}"/>
              </a:ext>
            </a:extLst>
          </p:cNvPr>
          <p:cNvSpPr/>
          <p:nvPr/>
        </p:nvSpPr>
        <p:spPr>
          <a:xfrm>
            <a:off x="4947098" y="4880047"/>
            <a:ext cx="961632" cy="1030965"/>
          </a:xfrm>
          <a:prstGeom prst="roundRect">
            <a:avLst>
              <a:gd name="adj" fmla="val 6102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en-US" altLang="ko-KR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</a:t>
            </a:r>
            <a:endParaRPr lang="ko-KR" altLang="en-US" sz="1200" b="1" spc="-8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4655AB8-AF6C-44E4-A180-C46D0115682B}"/>
              </a:ext>
            </a:extLst>
          </p:cNvPr>
          <p:cNvSpPr/>
          <p:nvPr/>
        </p:nvSpPr>
        <p:spPr>
          <a:xfrm>
            <a:off x="6371823" y="2543102"/>
            <a:ext cx="961632" cy="2199436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CCA4DC3D-538C-4A10-9D61-07F649878284}"/>
              </a:ext>
            </a:extLst>
          </p:cNvPr>
          <p:cNvSpPr/>
          <p:nvPr/>
        </p:nvSpPr>
        <p:spPr>
          <a:xfrm>
            <a:off x="6371823" y="4880047"/>
            <a:ext cx="961632" cy="1030965"/>
          </a:xfrm>
          <a:prstGeom prst="roundRect">
            <a:avLst>
              <a:gd name="adj" fmla="val 5441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32000" rIns="0" rtlCol="0" anchor="ctr"/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네트워크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스위치</a:t>
            </a: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10455421-EB11-4775-A20D-91BEB46382BB}"/>
              </a:ext>
            </a:extLst>
          </p:cNvPr>
          <p:cNvSpPr/>
          <p:nvPr/>
        </p:nvSpPr>
        <p:spPr>
          <a:xfrm>
            <a:off x="9110078" y="2543102"/>
            <a:ext cx="2386357" cy="1454400"/>
          </a:xfrm>
          <a:prstGeom prst="roundRect">
            <a:avLst>
              <a:gd name="adj" fmla="val 4339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데이터 관리서버</a:t>
            </a: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538A446E-E452-422C-A562-6AFF1C7EC527}"/>
              </a:ext>
            </a:extLst>
          </p:cNvPr>
          <p:cNvSpPr/>
          <p:nvPr/>
        </p:nvSpPr>
        <p:spPr>
          <a:xfrm>
            <a:off x="9110078" y="4457836"/>
            <a:ext cx="2386357" cy="1453175"/>
          </a:xfrm>
          <a:prstGeom prst="roundRect">
            <a:avLst>
              <a:gd name="adj" fmla="val 4926"/>
            </a:avLst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  <a:lin ang="2400000" scaled="0"/>
          </a:gradFill>
          <a:ln w="28575">
            <a:solidFill>
              <a:srgbClr val="FFB6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116000" rIns="0" bIns="72000" rtlCol="0" anchor="ctr"/>
          <a:lstStyle/>
          <a:p>
            <a:pPr algn="ctr"/>
            <a:r>
              <a:rPr lang="ko-KR" altLang="en-US" sz="14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클라이언트 솔루션</a:t>
            </a:r>
          </a:p>
        </p:txBody>
      </p: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C1865BCF-1FA9-4835-84D6-31700D463BFC}"/>
              </a:ext>
            </a:extLst>
          </p:cNvPr>
          <p:cNvCxnSpPr/>
          <p:nvPr/>
        </p:nvCxnSpPr>
        <p:spPr>
          <a:xfrm>
            <a:off x="5908730" y="3058585"/>
            <a:ext cx="648000" cy="0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61030910-373A-46EC-A349-A2D260E2058C}"/>
              </a:ext>
            </a:extLst>
          </p:cNvPr>
          <p:cNvCxnSpPr>
            <a:cxnSpLocks/>
          </p:cNvCxnSpPr>
          <p:nvPr/>
        </p:nvCxnSpPr>
        <p:spPr>
          <a:xfrm flipV="1">
            <a:off x="5908730" y="4227056"/>
            <a:ext cx="648000" cy="1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>
            <a:extLst>
              <a:ext uri="{FF2B5EF4-FFF2-40B4-BE49-F238E27FC236}">
                <a16:creationId xmlns:a16="http://schemas.microsoft.com/office/drawing/2014/main" id="{DFBD3E16-87C8-4805-B532-7D1B5BD47FD8}"/>
              </a:ext>
            </a:extLst>
          </p:cNvPr>
          <p:cNvCxnSpPr>
            <a:cxnSpLocks/>
          </p:cNvCxnSpPr>
          <p:nvPr/>
        </p:nvCxnSpPr>
        <p:spPr>
          <a:xfrm flipV="1">
            <a:off x="5908730" y="5395530"/>
            <a:ext cx="463093" cy="2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그림 51">
            <a:extLst>
              <a:ext uri="{FF2B5EF4-FFF2-40B4-BE49-F238E27FC236}">
                <a16:creationId xmlns:a16="http://schemas.microsoft.com/office/drawing/2014/main" id="{67D68795-2C2B-456D-B6AC-3F0E0900A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75" y="2881897"/>
            <a:ext cx="943118" cy="2585868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E54A8E7D-6C53-4D70-ABC3-47B8E4223F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4" y="2881897"/>
            <a:ext cx="943118" cy="258586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8DEC967-6253-4B83-B64E-F2B284DF3C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313" y="2881897"/>
            <a:ext cx="943118" cy="2585868"/>
          </a:xfrm>
          <a:prstGeom prst="rect">
            <a:avLst/>
          </a:prstGeom>
        </p:spPr>
      </p:pic>
      <p:sp>
        <p:nvSpPr>
          <p:cNvPr id="57" name="타원 56">
            <a:extLst>
              <a:ext uri="{FF2B5EF4-FFF2-40B4-BE49-F238E27FC236}">
                <a16:creationId xmlns:a16="http://schemas.microsoft.com/office/drawing/2014/main" id="{64F20430-CE55-488D-AC38-937394A1DBAE}"/>
              </a:ext>
            </a:extLst>
          </p:cNvPr>
          <p:cNvSpPr/>
          <p:nvPr/>
        </p:nvSpPr>
        <p:spPr>
          <a:xfrm>
            <a:off x="934528" y="3371389"/>
            <a:ext cx="128975" cy="12897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pc="-4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endParaRPr lang="ko-KR" altLang="en-US" sz="800" b="1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651284FF-9F9D-4430-B883-61CF0C758FED}"/>
              </a:ext>
            </a:extLst>
          </p:cNvPr>
          <p:cNvSpPr/>
          <p:nvPr/>
        </p:nvSpPr>
        <p:spPr>
          <a:xfrm>
            <a:off x="1267436" y="3551281"/>
            <a:ext cx="128975" cy="12897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</a:t>
            </a:r>
            <a:endParaRPr lang="ko-KR" altLang="en-US" sz="800" b="1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76C8B6C7-444F-49BD-AFEE-E9591B27B044}"/>
              </a:ext>
            </a:extLst>
          </p:cNvPr>
          <p:cNvSpPr/>
          <p:nvPr/>
        </p:nvSpPr>
        <p:spPr>
          <a:xfrm>
            <a:off x="1480161" y="3551281"/>
            <a:ext cx="128975" cy="12897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</a:t>
            </a:r>
            <a:endParaRPr lang="ko-KR" altLang="en-US" sz="800" b="1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5EDAA44F-45B1-4992-B276-1049F18245A6}"/>
              </a:ext>
            </a:extLst>
          </p:cNvPr>
          <p:cNvSpPr/>
          <p:nvPr/>
        </p:nvSpPr>
        <p:spPr>
          <a:xfrm>
            <a:off x="1684368" y="3199532"/>
            <a:ext cx="128975" cy="128975"/>
          </a:xfrm>
          <a:prstGeom prst="ellipse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b="1" spc="-4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4</a:t>
            </a:r>
            <a:endParaRPr lang="ko-KR" altLang="en-US" sz="800" b="1" spc="-4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64" name="그래픽 63">
            <a:extLst>
              <a:ext uri="{FF2B5EF4-FFF2-40B4-BE49-F238E27FC236}">
                <a16:creationId xmlns:a16="http://schemas.microsoft.com/office/drawing/2014/main" id="{FBFC7D08-1C11-4B34-82A7-461EA6AE4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8755" y="2810837"/>
            <a:ext cx="338318" cy="290343"/>
          </a:xfrm>
          <a:prstGeom prst="rect">
            <a:avLst/>
          </a:prstGeom>
        </p:spPr>
      </p:pic>
      <p:pic>
        <p:nvPicPr>
          <p:cNvPr id="65" name="그래픽 64">
            <a:extLst>
              <a:ext uri="{FF2B5EF4-FFF2-40B4-BE49-F238E27FC236}">
                <a16:creationId xmlns:a16="http://schemas.microsoft.com/office/drawing/2014/main" id="{904AA92A-3EEB-46CD-BA0E-C0CDB8F0E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19972" y="3981528"/>
            <a:ext cx="415802" cy="275592"/>
          </a:xfrm>
          <a:prstGeom prst="rect">
            <a:avLst/>
          </a:prstGeom>
        </p:spPr>
      </p:pic>
      <p:pic>
        <p:nvPicPr>
          <p:cNvPr id="66" name="그래픽 65">
            <a:extLst>
              <a:ext uri="{FF2B5EF4-FFF2-40B4-BE49-F238E27FC236}">
                <a16:creationId xmlns:a16="http://schemas.microsoft.com/office/drawing/2014/main" id="{7078E71D-FC5F-42F9-B013-A826064CB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7816" y="5119169"/>
            <a:ext cx="340197" cy="2916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1125CC43-77D9-4E95-8B3B-AFF65DA7D1F9}"/>
              </a:ext>
            </a:extLst>
          </p:cNvPr>
          <p:cNvSpPr txBox="1"/>
          <p:nvPr/>
        </p:nvSpPr>
        <p:spPr>
          <a:xfrm>
            <a:off x="6517932" y="3137856"/>
            <a:ext cx="669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수위계측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0325DC5-3C42-4E4C-95C0-4D4C29FF55A5}"/>
              </a:ext>
            </a:extLst>
          </p:cNvPr>
          <p:cNvSpPr txBox="1"/>
          <p:nvPr/>
        </p:nvSpPr>
        <p:spPr>
          <a:xfrm>
            <a:off x="6517932" y="4299906"/>
            <a:ext cx="669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20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원격제어</a:t>
            </a:r>
          </a:p>
        </p:txBody>
      </p:sp>
      <p:sp>
        <p:nvSpPr>
          <p:cNvPr id="69" name="사각형: 둥근 모서리 68">
            <a:extLst>
              <a:ext uri="{FF2B5EF4-FFF2-40B4-BE49-F238E27FC236}">
                <a16:creationId xmlns:a16="http://schemas.microsoft.com/office/drawing/2014/main" id="{A84308F9-105D-411B-8C41-E2AE38BDE175}"/>
              </a:ext>
            </a:extLst>
          </p:cNvPr>
          <p:cNvSpPr/>
          <p:nvPr/>
        </p:nvSpPr>
        <p:spPr>
          <a:xfrm>
            <a:off x="6659182" y="2447370"/>
            <a:ext cx="386914" cy="191464"/>
          </a:xfrm>
          <a:prstGeom prst="roundRect">
            <a:avLst>
              <a:gd name="adj" fmla="val 0"/>
            </a:avLst>
          </a:prstGeom>
          <a:solidFill>
            <a:srgbClr val="5B9AC1"/>
          </a:solidFill>
          <a:ln w="25400">
            <a:solidFill>
              <a:srgbClr val="5B9A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RTU</a:t>
            </a:r>
            <a:endParaRPr lang="ko-KR" altLang="en-US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</p:txBody>
      </p:sp>
      <p:pic>
        <p:nvPicPr>
          <p:cNvPr id="70" name="그래픽 69">
            <a:extLst>
              <a:ext uri="{FF2B5EF4-FFF2-40B4-BE49-F238E27FC236}">
                <a16:creationId xmlns:a16="http://schemas.microsoft.com/office/drawing/2014/main" id="{03E7E736-637F-4E65-A71F-469A41773B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21419" y="2810837"/>
            <a:ext cx="262440" cy="291600"/>
          </a:xfrm>
          <a:prstGeom prst="rect">
            <a:avLst/>
          </a:prstGeom>
        </p:spPr>
      </p:pic>
      <p:pic>
        <p:nvPicPr>
          <p:cNvPr id="71" name="그래픽 70">
            <a:extLst>
              <a:ext uri="{FF2B5EF4-FFF2-40B4-BE49-F238E27FC236}">
                <a16:creationId xmlns:a16="http://schemas.microsoft.com/office/drawing/2014/main" id="{BB245891-A186-4BDB-996C-FA273891E6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99864" y="3981528"/>
            <a:ext cx="305550" cy="277200"/>
          </a:xfrm>
          <a:prstGeom prst="rect">
            <a:avLst/>
          </a:prstGeom>
        </p:spPr>
      </p:pic>
      <p:grpSp>
        <p:nvGrpSpPr>
          <p:cNvPr id="72" name="그룹 71">
            <a:extLst>
              <a:ext uri="{FF2B5EF4-FFF2-40B4-BE49-F238E27FC236}">
                <a16:creationId xmlns:a16="http://schemas.microsoft.com/office/drawing/2014/main" id="{F11E8F0E-FEAC-43D1-B3D9-38CFD39DDE20}"/>
              </a:ext>
            </a:extLst>
          </p:cNvPr>
          <p:cNvGrpSpPr/>
          <p:nvPr/>
        </p:nvGrpSpPr>
        <p:grpSpPr>
          <a:xfrm>
            <a:off x="6691032" y="5103483"/>
            <a:ext cx="323214" cy="208673"/>
            <a:chOff x="6649679" y="4961869"/>
            <a:chExt cx="323214" cy="208673"/>
          </a:xfrm>
        </p:grpSpPr>
        <p:pic>
          <p:nvPicPr>
            <p:cNvPr id="73" name="그래픽 72">
              <a:extLst>
                <a:ext uri="{FF2B5EF4-FFF2-40B4-BE49-F238E27FC236}">
                  <a16:creationId xmlns:a16="http://schemas.microsoft.com/office/drawing/2014/main" id="{9EEC4675-3B1B-4C31-978C-68A5BBE76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74" name="그래픽 73">
              <a:extLst>
                <a:ext uri="{FF2B5EF4-FFF2-40B4-BE49-F238E27FC236}">
                  <a16:creationId xmlns:a16="http://schemas.microsoft.com/office/drawing/2014/main" id="{B1B02654-7760-43EA-B403-7D15D42D1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pic>
        <p:nvPicPr>
          <p:cNvPr id="75" name="그래픽 74">
            <a:extLst>
              <a:ext uri="{FF2B5EF4-FFF2-40B4-BE49-F238E27FC236}">
                <a16:creationId xmlns:a16="http://schemas.microsoft.com/office/drawing/2014/main" id="{1DE7F985-C0C5-4D88-8489-D3B0F1B083EA}"/>
              </a:ext>
            </a:extLst>
          </p:cNvPr>
          <p:cNvPicPr preferRelativeResize="0">
            <a:picLocks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51417" y="3559291"/>
            <a:ext cx="202445" cy="201600"/>
          </a:xfrm>
          <a:prstGeom prst="rect">
            <a:avLst/>
          </a:prstGeom>
        </p:spPr>
      </p:pic>
      <p:pic>
        <p:nvPicPr>
          <p:cNvPr id="76" name="그래픽 75">
            <a:extLst>
              <a:ext uri="{FF2B5EF4-FFF2-40B4-BE49-F238E27FC236}">
                <a16:creationId xmlns:a16="http://schemas.microsoft.com/office/drawing/2014/main" id="{18C5F41E-3D7C-4BBC-B86F-3F043420474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954469" y="2669951"/>
            <a:ext cx="697574" cy="927263"/>
          </a:xfrm>
          <a:prstGeom prst="rect">
            <a:avLst/>
          </a:prstGeom>
        </p:spPr>
      </p:pic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8E07FB14-2281-48CD-9684-6638BCD02AD8}"/>
              </a:ext>
            </a:extLst>
          </p:cNvPr>
          <p:cNvCxnSpPr>
            <a:stCxn id="47" idx="2"/>
            <a:endCxn id="48" idx="0"/>
          </p:cNvCxnSpPr>
          <p:nvPr/>
        </p:nvCxnSpPr>
        <p:spPr>
          <a:xfrm>
            <a:off x="10303257" y="3997502"/>
            <a:ext cx="0" cy="460334"/>
          </a:xfrm>
          <a:prstGeom prst="straightConnector1">
            <a:avLst/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그림 77">
            <a:extLst>
              <a:ext uri="{FF2B5EF4-FFF2-40B4-BE49-F238E27FC236}">
                <a16:creationId xmlns:a16="http://schemas.microsoft.com/office/drawing/2014/main" id="{78D9FB9E-9FB0-4B0B-BC8F-32A848DAE3D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68" y="4505461"/>
            <a:ext cx="1239976" cy="1115659"/>
          </a:xfrm>
          <a:prstGeom prst="rect">
            <a:avLst/>
          </a:prstGeom>
        </p:spPr>
      </p:pic>
      <p:grpSp>
        <p:nvGrpSpPr>
          <p:cNvPr id="79" name="그룹 78">
            <a:extLst>
              <a:ext uri="{FF2B5EF4-FFF2-40B4-BE49-F238E27FC236}">
                <a16:creationId xmlns:a16="http://schemas.microsoft.com/office/drawing/2014/main" id="{6D08DCEC-182E-4DAB-9EFA-96C2F5A4ABCB}"/>
              </a:ext>
            </a:extLst>
          </p:cNvPr>
          <p:cNvGrpSpPr/>
          <p:nvPr/>
        </p:nvGrpSpPr>
        <p:grpSpPr>
          <a:xfrm>
            <a:off x="10581639" y="5080580"/>
            <a:ext cx="472011" cy="496800"/>
            <a:chOff x="10730009" y="4905718"/>
            <a:chExt cx="472011" cy="496800"/>
          </a:xfrm>
        </p:grpSpPr>
        <p:pic>
          <p:nvPicPr>
            <p:cNvPr id="80" name="그림 79">
              <a:extLst>
                <a:ext uri="{FF2B5EF4-FFF2-40B4-BE49-F238E27FC236}">
                  <a16:creationId xmlns:a16="http://schemas.microsoft.com/office/drawing/2014/main" id="{58822952-A117-400A-A2A7-281079558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44941" y="4906997"/>
              <a:ext cx="257079" cy="495521"/>
            </a:xfrm>
            <a:prstGeom prst="rect">
              <a:avLst/>
            </a:prstGeom>
          </p:spPr>
        </p:pic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1D141E4B-6CD4-4207-8EF9-A7F0F1BB6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0009" y="4905718"/>
              <a:ext cx="257742" cy="496800"/>
            </a:xfrm>
            <a:prstGeom prst="rect">
              <a:avLst/>
            </a:prstGeom>
          </p:spPr>
        </p:pic>
      </p:grpSp>
      <p:cxnSp>
        <p:nvCxnSpPr>
          <p:cNvPr id="82" name="연결선: 꺾임 81">
            <a:extLst>
              <a:ext uri="{FF2B5EF4-FFF2-40B4-BE49-F238E27FC236}">
                <a16:creationId xmlns:a16="http://schemas.microsoft.com/office/drawing/2014/main" id="{219A0A37-254A-4435-858D-887BDEAF1DF0}"/>
              </a:ext>
            </a:extLst>
          </p:cNvPr>
          <p:cNvCxnSpPr>
            <a:cxnSpLocks/>
          </p:cNvCxnSpPr>
          <p:nvPr/>
        </p:nvCxnSpPr>
        <p:spPr>
          <a:xfrm flipV="1">
            <a:off x="7338459" y="3243789"/>
            <a:ext cx="1764000" cy="2174738"/>
          </a:xfrm>
          <a:prstGeom prst="bentConnector3">
            <a:avLst>
              <a:gd name="adj1" fmla="val 50000"/>
            </a:avLst>
          </a:prstGeom>
          <a:ln w="3175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사각형: 둥근 모서리 82">
            <a:extLst>
              <a:ext uri="{FF2B5EF4-FFF2-40B4-BE49-F238E27FC236}">
                <a16:creationId xmlns:a16="http://schemas.microsoft.com/office/drawing/2014/main" id="{B6B55605-B07C-4336-ADC2-FF43435D140D}"/>
              </a:ext>
            </a:extLst>
          </p:cNvPr>
          <p:cNvSpPr/>
          <p:nvPr/>
        </p:nvSpPr>
        <p:spPr>
          <a:xfrm>
            <a:off x="7825777" y="4135935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계측 정보</a:t>
            </a: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BD9B0886-7521-4F6F-BA82-1E3E65A9A857}"/>
              </a:ext>
            </a:extLst>
          </p:cNvPr>
          <p:cNvSpPr/>
          <p:nvPr/>
        </p:nvSpPr>
        <p:spPr>
          <a:xfrm>
            <a:off x="7838466" y="4372283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950" b="1" spc="-8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카메라 상태정보</a:t>
            </a:r>
          </a:p>
        </p:txBody>
      </p:sp>
      <p:sp>
        <p:nvSpPr>
          <p:cNvPr id="85" name="사각형: 둥근 모서리 84">
            <a:extLst>
              <a:ext uri="{FF2B5EF4-FFF2-40B4-BE49-F238E27FC236}">
                <a16:creationId xmlns:a16="http://schemas.microsoft.com/office/drawing/2014/main" id="{9EFFF145-958A-4DB1-97FF-DD11DA0146E3}"/>
              </a:ext>
            </a:extLst>
          </p:cNvPr>
          <p:cNvSpPr/>
          <p:nvPr/>
        </p:nvSpPr>
        <p:spPr>
          <a:xfrm>
            <a:off x="7837912" y="3903402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기기 데이터</a:t>
            </a:r>
          </a:p>
        </p:txBody>
      </p:sp>
      <p:sp>
        <p:nvSpPr>
          <p:cNvPr id="86" name="사각형: 둥근 모서리 85">
            <a:extLst>
              <a:ext uri="{FF2B5EF4-FFF2-40B4-BE49-F238E27FC236}">
                <a16:creationId xmlns:a16="http://schemas.microsoft.com/office/drawing/2014/main" id="{35DA41DC-FAA0-423A-98CE-95879587A9D2}"/>
              </a:ext>
            </a:extLst>
          </p:cNvPr>
          <p:cNvSpPr/>
          <p:nvPr/>
        </p:nvSpPr>
        <p:spPr>
          <a:xfrm>
            <a:off x="7838466" y="4610455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CCTV </a:t>
            </a:r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영상정보</a:t>
            </a:r>
          </a:p>
        </p:txBody>
      </p:sp>
      <p:sp>
        <p:nvSpPr>
          <p:cNvPr id="87" name="사각형: 둥근 모서리 86">
            <a:extLst>
              <a:ext uri="{FF2B5EF4-FFF2-40B4-BE49-F238E27FC236}">
                <a16:creationId xmlns:a16="http://schemas.microsoft.com/office/drawing/2014/main" id="{00091DE9-8245-4240-BBDD-0B46C2E7E8B7}"/>
              </a:ext>
            </a:extLst>
          </p:cNvPr>
          <p:cNvSpPr/>
          <p:nvPr/>
        </p:nvSpPr>
        <p:spPr>
          <a:xfrm>
            <a:off x="7837912" y="3672414"/>
            <a:ext cx="788105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단말기 상태정보</a:t>
            </a:r>
          </a:p>
        </p:txBody>
      </p:sp>
      <p:sp>
        <p:nvSpPr>
          <p:cNvPr id="88" name="사각형: 둥근 모서리 87">
            <a:extLst>
              <a:ext uri="{FF2B5EF4-FFF2-40B4-BE49-F238E27FC236}">
                <a16:creationId xmlns:a16="http://schemas.microsoft.com/office/drawing/2014/main" id="{D0617A6D-9C91-44D7-BA82-3030B27B3CE4}"/>
              </a:ext>
            </a:extLst>
          </p:cNvPr>
          <p:cNvSpPr/>
          <p:nvPr/>
        </p:nvSpPr>
        <p:spPr>
          <a:xfrm>
            <a:off x="7838466" y="4848627"/>
            <a:ext cx="786997" cy="191163"/>
          </a:xfrm>
          <a:prstGeom prst="roundRect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0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동보 방송</a:t>
            </a:r>
          </a:p>
        </p:txBody>
      </p:sp>
      <p:grpSp>
        <p:nvGrpSpPr>
          <p:cNvPr id="89" name="그룹 88">
            <a:extLst>
              <a:ext uri="{FF2B5EF4-FFF2-40B4-BE49-F238E27FC236}">
                <a16:creationId xmlns:a16="http://schemas.microsoft.com/office/drawing/2014/main" id="{31EF1566-0FE8-4EE3-B249-615B9B688682}"/>
              </a:ext>
            </a:extLst>
          </p:cNvPr>
          <p:cNvGrpSpPr/>
          <p:nvPr/>
        </p:nvGrpSpPr>
        <p:grpSpPr>
          <a:xfrm>
            <a:off x="9198354" y="3142109"/>
            <a:ext cx="323214" cy="208673"/>
            <a:chOff x="6649679" y="4961869"/>
            <a:chExt cx="323214" cy="208673"/>
          </a:xfrm>
        </p:grpSpPr>
        <p:pic>
          <p:nvPicPr>
            <p:cNvPr id="90" name="그래픽 89">
              <a:extLst>
                <a:ext uri="{FF2B5EF4-FFF2-40B4-BE49-F238E27FC236}">
                  <a16:creationId xmlns:a16="http://schemas.microsoft.com/office/drawing/2014/main" id="{77AA2926-35CE-4D52-B6BB-E54189A6A4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41967"/>
            <a:stretch/>
          </p:blipFill>
          <p:spPr>
            <a:xfrm>
              <a:off x="6649679" y="5084260"/>
              <a:ext cx="323214" cy="86282"/>
            </a:xfrm>
            <a:prstGeom prst="rect">
              <a:avLst/>
            </a:prstGeom>
          </p:spPr>
        </p:pic>
        <p:pic>
          <p:nvPicPr>
            <p:cNvPr id="91" name="그래픽 90">
              <a:extLst>
                <a:ext uri="{FF2B5EF4-FFF2-40B4-BE49-F238E27FC236}">
                  <a16:creationId xmlns:a16="http://schemas.microsoft.com/office/drawing/2014/main" id="{678A52A5-2B08-424C-8339-B575C1965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b="56944"/>
            <a:stretch/>
          </p:blipFill>
          <p:spPr>
            <a:xfrm>
              <a:off x="6649679" y="4961869"/>
              <a:ext cx="323214" cy="125602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2616613-8573-441B-908D-16F1A5191413}"/>
              </a:ext>
            </a:extLst>
          </p:cNvPr>
          <p:cNvSpPr txBox="1"/>
          <p:nvPr/>
        </p:nvSpPr>
        <p:spPr>
          <a:xfrm>
            <a:off x="9002246" y="3327070"/>
            <a:ext cx="742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네트워크</a:t>
            </a:r>
            <a:endParaRPr lang="en-US" altLang="ko-KR" sz="1200" b="1" spc="-8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  <a:cs typeface="Leelawadee UI" panose="020B0502040204020203" pitchFamily="34" charset="-34"/>
            </a:endParaRPr>
          </a:p>
          <a:p>
            <a:pPr algn="ctr"/>
            <a:r>
              <a:rPr lang="ko-KR" altLang="en-US" sz="1200" b="1" spc="-8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KoPub돋움체 Medium" panose="00000600000000000000" pitchFamily="2" charset="-127"/>
                <a:ea typeface="KoPub돋움체 Medium" panose="00000600000000000000" pitchFamily="2" charset="-127"/>
                <a:cs typeface="Leelawadee UI" panose="020B0502040204020203" pitchFamily="34" charset="-34"/>
              </a:rPr>
              <a:t>스위치</a:t>
            </a:r>
          </a:p>
        </p:txBody>
      </p:sp>
      <p:sp>
        <p:nvSpPr>
          <p:cNvPr id="198" name="직사각형 197">
            <a:extLst>
              <a:ext uri="{FF2B5EF4-FFF2-40B4-BE49-F238E27FC236}">
                <a16:creationId xmlns:a16="http://schemas.microsoft.com/office/drawing/2014/main" id="{63D9446A-A7FB-4A3C-9ED3-CDEBA0280DD6}"/>
              </a:ext>
            </a:extLst>
          </p:cNvPr>
          <p:cNvSpPr/>
          <p:nvPr/>
        </p:nvSpPr>
        <p:spPr>
          <a:xfrm flipH="1">
            <a:off x="2541466" y="536280"/>
            <a:ext cx="4311173" cy="1846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>
              <a:tabLst>
                <a:tab pos="895350" algn="l"/>
              </a:tabLst>
            </a:pPr>
            <a:r>
              <a:rPr lang="en-US" altLang="ko-KR" sz="1200" spc="-100" dirty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ASTER PLATFORM</a:t>
            </a:r>
            <a:endParaRPr lang="en-US" altLang="ko-KR" sz="1200" b="1" spc="-100" dirty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>
                  <a:lumMod val="50000"/>
                </a:schemeClr>
              </a:solidFill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398394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5115</TotalTime>
  <Words>1154</Words>
  <Application>Microsoft Office PowerPoint</Application>
  <PresentationFormat>와이드스크린</PresentationFormat>
  <Paragraphs>388</Paragraphs>
  <Slides>17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17</vt:i4>
      </vt:variant>
    </vt:vector>
  </HeadingPairs>
  <TitlesOfParts>
    <vt:vector size="28" baseType="lpstr">
      <vt:lpstr>KoPub돋움체 Medium</vt:lpstr>
      <vt:lpstr>Expressway Sb</vt:lpstr>
      <vt:lpstr>Azonix</vt:lpstr>
      <vt:lpstr>Arial</vt:lpstr>
      <vt:lpstr>KoPub돋움체 Light</vt:lpstr>
      <vt:lpstr>KoPub바탕체 Bold</vt:lpstr>
      <vt:lpstr>맑은 고딕</vt:lpstr>
      <vt:lpstr>KoPub돋움체 Bold</vt:lpstr>
      <vt:lpstr>KoPub바탕체 Medium</vt:lpstr>
      <vt:lpstr>1_Office 테마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 mijin</dc:creator>
  <cp:lastModifiedBy>유정 장</cp:lastModifiedBy>
  <cp:revision>1121</cp:revision>
  <cp:lastPrinted>2020-11-16T03:59:24Z</cp:lastPrinted>
  <dcterms:created xsi:type="dcterms:W3CDTF">2020-09-04T08:29:55Z</dcterms:created>
  <dcterms:modified xsi:type="dcterms:W3CDTF">2023-12-18T07:39:03Z</dcterms:modified>
</cp:coreProperties>
</file>